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9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24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2117-1C54-4531-B347-5D1AEA381843}" type="datetimeFigureOut">
              <a:rPr lang="en-GB" smtClean="0"/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DDD7-85FE-44B4-9965-BC8018B74F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570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2117-1C54-4531-B347-5D1AEA381843}" type="datetimeFigureOut">
              <a:rPr lang="en-GB" smtClean="0"/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DDD7-85FE-44B4-9965-BC8018B74F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297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2117-1C54-4531-B347-5D1AEA381843}" type="datetimeFigureOut">
              <a:rPr lang="en-GB" smtClean="0"/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DDD7-85FE-44B4-9965-BC8018B74F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834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2117-1C54-4531-B347-5D1AEA381843}" type="datetimeFigureOut">
              <a:rPr lang="en-GB" smtClean="0"/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DDD7-85FE-44B4-9965-BC8018B74F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717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2117-1C54-4531-B347-5D1AEA381843}" type="datetimeFigureOut">
              <a:rPr lang="en-GB" smtClean="0"/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DDD7-85FE-44B4-9965-BC8018B74F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716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2117-1C54-4531-B347-5D1AEA381843}" type="datetimeFigureOut">
              <a:rPr lang="en-GB" smtClean="0"/>
              <a:t>31/12/2016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DDD7-85FE-44B4-9965-BC8018B74F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12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2117-1C54-4531-B347-5D1AEA381843}" type="datetimeFigureOut">
              <a:rPr lang="en-GB" smtClean="0"/>
              <a:t>31/12/2016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DDD7-85FE-44B4-9965-BC8018B74F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77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2117-1C54-4531-B347-5D1AEA381843}" type="datetimeFigureOut">
              <a:rPr lang="en-GB" smtClean="0"/>
              <a:t>31/12/2016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DDD7-85FE-44B4-9965-BC8018B74F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902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2117-1C54-4531-B347-5D1AEA381843}" type="datetimeFigureOut">
              <a:rPr lang="en-GB" smtClean="0"/>
              <a:t>31/12/2016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DDD7-85FE-44B4-9965-BC8018B74F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194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2117-1C54-4531-B347-5D1AEA381843}" type="datetimeFigureOut">
              <a:rPr lang="en-GB" smtClean="0"/>
              <a:t>31/12/2016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DDD7-85FE-44B4-9965-BC8018B74F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25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B2117-1C54-4531-B347-5D1AEA381843}" type="datetimeFigureOut">
              <a:rPr lang="en-GB" smtClean="0"/>
              <a:t>31/12/2016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DDD7-85FE-44B4-9965-BC8018B74F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314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B2117-1C54-4531-B347-5D1AEA381843}" type="datetimeFigureOut">
              <a:rPr lang="en-GB" smtClean="0"/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BDDD7-85FE-44B4-9965-BC8018B74F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072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23528" y="736637"/>
            <a:ext cx="8496944" cy="3600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b="1" u="sng" dirty="0" smtClean="0">
                <a:latin typeface="SassoonCRInfant"/>
              </a:rPr>
              <a:t>Year 2 </a:t>
            </a:r>
            <a:br>
              <a:rPr lang="en-GB" sz="4800" b="1" u="sng" dirty="0" smtClean="0">
                <a:latin typeface="SassoonCRInfant"/>
              </a:rPr>
            </a:br>
            <a:r>
              <a:rPr lang="en-GB" sz="4800" dirty="0" smtClean="0">
                <a:latin typeface="SassoonCRInfant"/>
              </a:rPr>
              <a:t/>
            </a:r>
            <a:br>
              <a:rPr lang="en-GB" sz="4800" dirty="0" smtClean="0">
                <a:latin typeface="SassoonCRInfant"/>
              </a:rPr>
            </a:br>
            <a:r>
              <a:rPr lang="en-GB" sz="4800" dirty="0" smtClean="0">
                <a:latin typeface="SassoonCRInfant"/>
              </a:rPr>
              <a:t>PE Questionnaire Feedback</a:t>
            </a:r>
            <a:br>
              <a:rPr lang="en-GB" sz="4800" dirty="0" smtClean="0">
                <a:latin typeface="SassoonCRInfant"/>
              </a:rPr>
            </a:br>
            <a:r>
              <a:rPr lang="en-GB" sz="4800" dirty="0" smtClean="0">
                <a:latin typeface="SassoonCRInfant"/>
              </a:rPr>
              <a:t>Results</a:t>
            </a:r>
            <a:r>
              <a:rPr lang="en-GB" sz="4800" b="1" dirty="0" smtClean="0">
                <a:latin typeface="SassoonCRInfant"/>
              </a:rPr>
              <a:t/>
            </a:r>
            <a:br>
              <a:rPr lang="en-GB" sz="4800" b="1" dirty="0" smtClean="0">
                <a:latin typeface="SassoonCRInfant"/>
              </a:rPr>
            </a:br>
            <a:endParaRPr lang="en-GB" sz="4800" b="1" dirty="0">
              <a:latin typeface="SassoonCRInfant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9512" y="4316612"/>
            <a:ext cx="9073008" cy="23527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400" b="1" dirty="0" smtClean="0">
                <a:solidFill>
                  <a:schemeClr val="tx1"/>
                </a:solidFill>
                <a:latin typeface="SassoonCRInfant"/>
              </a:rPr>
              <a:t>December 2016</a:t>
            </a:r>
          </a:p>
          <a:p>
            <a:r>
              <a:rPr lang="en-GB" b="1" u="sng" dirty="0" smtClean="0">
                <a:solidFill>
                  <a:schemeClr val="tx2"/>
                </a:solidFill>
                <a:latin typeface="SassoonCRInfant"/>
              </a:rPr>
              <a:t>10 </a:t>
            </a:r>
            <a:r>
              <a:rPr lang="en-GB" dirty="0" smtClean="0">
                <a:solidFill>
                  <a:schemeClr val="tx2"/>
                </a:solidFill>
                <a:latin typeface="SassoonCRInfant"/>
              </a:rPr>
              <a:t>children in Year 2 (5 boys and 5 girls) </a:t>
            </a:r>
          </a:p>
          <a:p>
            <a:r>
              <a:rPr lang="en-GB" dirty="0" smtClean="0">
                <a:solidFill>
                  <a:schemeClr val="tx2"/>
                </a:solidFill>
                <a:latin typeface="SassoonCRInfant"/>
              </a:rPr>
              <a:t>were asked for pupil feedback</a:t>
            </a:r>
            <a:endParaRPr lang="en-GB" dirty="0">
              <a:solidFill>
                <a:schemeClr val="tx2"/>
              </a:solidFill>
              <a:latin typeface="SassoonCRInfant"/>
            </a:endParaRPr>
          </a:p>
        </p:txBody>
      </p:sp>
    </p:spTree>
    <p:extLst>
      <p:ext uri="{BB962C8B-B14F-4D97-AF65-F5344CB8AC3E}">
        <p14:creationId xmlns:p14="http://schemas.microsoft.com/office/powerpoint/2010/main" val="304723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590224"/>
              </p:ext>
            </p:extLst>
          </p:nvPr>
        </p:nvGraphicFramePr>
        <p:xfrm>
          <a:off x="251520" y="260648"/>
          <a:ext cx="8712968" cy="63325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344"/>
                <a:gridCol w="869806"/>
                <a:gridCol w="1002402"/>
                <a:gridCol w="3744416"/>
              </a:tblGrid>
              <a:tr h="359305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Questions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SassoonCRInfant"/>
                        </a:rPr>
                        <a:t>10 children asked (5 girls/5 boys)</a:t>
                      </a:r>
                      <a:endParaRPr lang="en-GB" sz="140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553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Yes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No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Children’s Comments/Notes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</a:tr>
              <a:tr h="7616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Q1) Do you enjoy PE?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SassoonCRInfant"/>
                        </a:rPr>
                        <a:t>70%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SassoonCRInfant"/>
                        </a:rPr>
                        <a:t>30%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SassoonCRInfant"/>
                          <a:ea typeface="+mn-ea"/>
                          <a:cs typeface="+mn-cs"/>
                        </a:rPr>
                        <a:t>3</a:t>
                      </a:r>
                      <a:r>
                        <a:rPr lang="en-GB" sz="1400" baseline="0" dirty="0" smtClean="0">
                          <a:effectLst/>
                          <a:latin typeface="SassoonCRInfant"/>
                          <a:ea typeface="+mn-ea"/>
                          <a:cs typeface="+mn-cs"/>
                        </a:rPr>
                        <a:t> girls said no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</a:tr>
              <a:tr h="7616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Q2) Do you enjoy PE outside?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SassoonCRInfant"/>
                        </a:rPr>
                        <a:t>80</a:t>
                      </a:r>
                      <a:r>
                        <a:rPr lang="en-GB" sz="1400" b="1" dirty="0">
                          <a:effectLst/>
                          <a:latin typeface="SassoonCRInfant"/>
                        </a:rPr>
                        <a:t>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SassoonCRInfant"/>
                        </a:rPr>
                        <a:t>20</a:t>
                      </a:r>
                      <a:r>
                        <a:rPr lang="en-GB" sz="1400" b="1" dirty="0">
                          <a:effectLst/>
                          <a:latin typeface="SassoonCRInfant"/>
                        </a:rPr>
                        <a:t>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  <a:r>
                        <a:rPr lang="en-GB" sz="1400" dirty="0" smtClean="0">
                          <a:effectLst/>
                          <a:latin typeface="SassoonCRInfant"/>
                        </a:rPr>
                        <a:t>2 girls said</a:t>
                      </a:r>
                      <a:r>
                        <a:rPr lang="en-GB" sz="1400" baseline="0" dirty="0" smtClean="0">
                          <a:effectLst/>
                          <a:latin typeface="SassoonCRInfant"/>
                        </a:rPr>
                        <a:t> no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 dirty="0" smtClean="0">
                        <a:effectLst/>
                        <a:latin typeface="SassoonCRInfan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 smtClean="0">
                          <a:effectLst/>
                          <a:latin typeface="SassoonCRInfant"/>
                        </a:rPr>
                        <a:t>“You can do lots more outside because you have more space to run around.”</a:t>
                      </a:r>
                    </a:p>
                  </a:txBody>
                  <a:tcPr marL="54474" marR="54474" marT="0" marB="0"/>
                </a:tc>
              </a:tr>
              <a:tr h="7303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Q3) Do you learn a lot in PE?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SassoonCRInfant"/>
                        </a:rPr>
                        <a:t>60</a:t>
                      </a:r>
                      <a:r>
                        <a:rPr lang="en-GB" sz="1400" b="1" dirty="0">
                          <a:effectLst/>
                          <a:latin typeface="SassoonCRInfant"/>
                        </a:rPr>
                        <a:t>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SassoonCRInfant"/>
                        </a:rPr>
                        <a:t>40</a:t>
                      </a:r>
                      <a:r>
                        <a:rPr lang="en-GB" sz="1400" b="1" dirty="0">
                          <a:effectLst/>
                          <a:latin typeface="SassoonCRInfant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3 boys</a:t>
                      </a:r>
                      <a:r>
                        <a:rPr lang="en-GB" sz="1400" baseline="0" dirty="0" smtClean="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 said no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aseline="0" dirty="0" smtClean="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1 girls said no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</a:tr>
              <a:tr h="7835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Q4) Are you confident in PE </a:t>
                      </a:r>
                      <a:endParaRPr lang="en-GB" sz="1400" dirty="0" smtClean="0">
                        <a:effectLst/>
                        <a:latin typeface="SassoonCRInfant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SassoonCRInfant"/>
                        </a:rPr>
                        <a:t>      lessons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SassoonCRInfant"/>
                        </a:rPr>
                        <a:t>70</a:t>
                      </a:r>
                      <a:r>
                        <a:rPr lang="en-GB" sz="1400" b="1" dirty="0">
                          <a:effectLst/>
                          <a:latin typeface="SassoonCRInfant"/>
                        </a:rPr>
                        <a:t>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SassoonCRInfant"/>
                        </a:rPr>
                        <a:t>30</a:t>
                      </a:r>
                      <a:r>
                        <a:rPr lang="en-GB" sz="1400" b="1" dirty="0">
                          <a:effectLst/>
                          <a:latin typeface="SassoonCRInfant"/>
                        </a:rPr>
                        <a:t>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SassoonCRInfant"/>
                        </a:rPr>
                        <a:t>3</a:t>
                      </a:r>
                      <a:r>
                        <a:rPr lang="en-GB" sz="1400" baseline="0" dirty="0" smtClean="0">
                          <a:effectLst/>
                          <a:latin typeface="SassoonCRInfant"/>
                        </a:rPr>
                        <a:t> girls said no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</a:tr>
              <a:tr h="10206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Q5) Do you feel good about what </a:t>
                      </a:r>
                      <a:endParaRPr lang="en-GB" sz="1400" dirty="0" smtClean="0">
                        <a:effectLst/>
                        <a:latin typeface="SassoonCRInfant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SassoonCRInfant"/>
                        </a:rPr>
                        <a:t>     you achieve 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in PE lessons?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SassoonCRInfant"/>
                        </a:rPr>
                        <a:t>90</a:t>
                      </a:r>
                      <a:r>
                        <a:rPr lang="en-GB" sz="1400" b="1" dirty="0">
                          <a:effectLst/>
                          <a:latin typeface="SassoonCRInfant"/>
                        </a:rPr>
                        <a:t>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SassoonCRInfant"/>
                        </a:rPr>
                        <a:t>10</a:t>
                      </a:r>
                      <a:r>
                        <a:rPr lang="en-GB" sz="1400" b="1" dirty="0">
                          <a:effectLst/>
                          <a:latin typeface="SassoonCRInfant"/>
                        </a:rPr>
                        <a:t>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  <a:r>
                        <a:rPr lang="en-GB" sz="1400" dirty="0" smtClean="0">
                          <a:effectLst/>
                          <a:latin typeface="SassoonCRInfant"/>
                        </a:rPr>
                        <a:t>1 boy said no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</a:tr>
              <a:tr h="9841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Q6) Do you know how you can get </a:t>
                      </a:r>
                      <a:r>
                        <a:rPr lang="en-GB" sz="1400" dirty="0" smtClean="0">
                          <a:effectLst/>
                          <a:latin typeface="SassoonCRInfant"/>
                        </a:rPr>
                        <a:t>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SassoonCRInfant"/>
                        </a:rPr>
                        <a:t>       better  in 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PE?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SassoonCRInfant"/>
                        </a:rPr>
                        <a:t>80</a:t>
                      </a:r>
                      <a:r>
                        <a:rPr lang="en-GB" sz="1400" b="1" dirty="0">
                          <a:effectLst/>
                          <a:latin typeface="SassoonCRInfant"/>
                        </a:rPr>
                        <a:t>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SassoonCRInfant"/>
                        </a:rPr>
                        <a:t>20</a:t>
                      </a:r>
                      <a:r>
                        <a:rPr lang="en-GB" sz="1400" b="1" dirty="0">
                          <a:effectLst/>
                          <a:latin typeface="SassoonCRInfant"/>
                        </a:rPr>
                        <a:t>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SassoonCRInfant"/>
                        </a:rPr>
                        <a:t>2 girls said no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54474" marR="5447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03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0358166"/>
              </p:ext>
            </p:extLst>
          </p:nvPr>
        </p:nvGraphicFramePr>
        <p:xfrm>
          <a:off x="251520" y="188640"/>
          <a:ext cx="8712968" cy="62861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0360"/>
                <a:gridCol w="936104"/>
                <a:gridCol w="936104"/>
                <a:gridCol w="3600400"/>
              </a:tblGrid>
              <a:tr h="305649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Questions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SassoonCRInfant"/>
                        </a:rPr>
                        <a:t>10 children asked (5 girls/5 boys)</a:t>
                      </a:r>
                      <a:endParaRPr lang="en-GB" sz="140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7241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assoonCRInfant"/>
                        </a:rPr>
                        <a:t>Yes</a:t>
                      </a:r>
                      <a:endParaRPr lang="en-GB" sz="1400" b="1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SassoonCRInfant"/>
                        </a:rPr>
                        <a:t>No</a:t>
                      </a:r>
                      <a:endParaRPr lang="en-GB" sz="1400" b="1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Children’s Comments/Notes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</a:tr>
              <a:tr h="7929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Q7) Do you enjoy school sport?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SassoonCRInfant"/>
                        </a:rPr>
                        <a:t>60</a:t>
                      </a:r>
                      <a:r>
                        <a:rPr lang="en-GB" sz="1400" b="1" dirty="0">
                          <a:effectLst/>
                          <a:latin typeface="SassoonCRInfant"/>
                        </a:rPr>
                        <a:t>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SassoonCRInfant"/>
                        </a:rPr>
                        <a:t>40</a:t>
                      </a:r>
                      <a:r>
                        <a:rPr lang="en-GB" sz="1400" b="1" dirty="0">
                          <a:effectLst/>
                          <a:latin typeface="SassoonCRInfant"/>
                        </a:rPr>
                        <a:t>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SassoonCRInfant"/>
                        </a:rPr>
                        <a:t>3 girls</a:t>
                      </a:r>
                      <a:r>
                        <a:rPr lang="en-GB" sz="1400" baseline="0" dirty="0" smtClean="0">
                          <a:effectLst/>
                          <a:latin typeface="SassoonCRInfant"/>
                        </a:rPr>
                        <a:t> </a:t>
                      </a:r>
                      <a:r>
                        <a:rPr lang="en-GB" sz="1400" dirty="0" smtClean="0">
                          <a:effectLst/>
                          <a:latin typeface="SassoonCRInfant"/>
                        </a:rPr>
                        <a:t>said 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no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SassoonCRInfant"/>
                        </a:rPr>
                        <a:t>1 boy said no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</a:tr>
              <a:tr h="8772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Q8) Do you enjoy school sports </a:t>
                      </a:r>
                      <a:r>
                        <a:rPr lang="en-GB" sz="1400" dirty="0" smtClean="0">
                          <a:effectLst/>
                          <a:latin typeface="SassoonCRInfant"/>
                        </a:rPr>
                        <a:t>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SassoonCRInfant"/>
                        </a:rPr>
                        <a:t>       when played 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outside</a:t>
                      </a:r>
                      <a:r>
                        <a:rPr lang="en-GB" sz="1400" dirty="0" smtClean="0">
                          <a:effectLst/>
                          <a:latin typeface="SassoonCRInfant"/>
                        </a:rPr>
                        <a:t>?</a:t>
                      </a:r>
                      <a:endParaRPr lang="en-GB" sz="1400" dirty="0">
                        <a:effectLst/>
                        <a:latin typeface="SassoonCRInfant"/>
                      </a:endParaRPr>
                    </a:p>
                  </a:txBody>
                  <a:tcPr marL="46107" marR="461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SassoonCRInfant"/>
                        </a:rPr>
                        <a:t>70</a:t>
                      </a:r>
                      <a:r>
                        <a:rPr lang="en-GB" sz="1400" b="1" dirty="0">
                          <a:effectLst/>
                          <a:latin typeface="SassoonCRInfant"/>
                        </a:rPr>
                        <a:t>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SassoonCRInfant"/>
                        </a:rPr>
                        <a:t>30</a:t>
                      </a:r>
                      <a:r>
                        <a:rPr lang="en-GB" sz="1400" b="1" dirty="0">
                          <a:effectLst/>
                          <a:latin typeface="SassoonCRInfant"/>
                        </a:rPr>
                        <a:t>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SassoonCRInfant"/>
                        </a:rPr>
                        <a:t>3 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girls said </a:t>
                      </a:r>
                      <a:r>
                        <a:rPr lang="en-GB" sz="1400" dirty="0" smtClean="0">
                          <a:effectLst/>
                          <a:latin typeface="SassoonCRInfant"/>
                        </a:rPr>
                        <a:t>no</a:t>
                      </a:r>
                      <a:endParaRPr lang="en-GB" sz="1400" dirty="0">
                        <a:effectLst/>
                        <a:latin typeface="SassoonCRInfant"/>
                      </a:endParaRPr>
                    </a:p>
                  </a:txBody>
                  <a:tcPr marL="46107" marR="46107" marT="0" marB="0"/>
                </a:tc>
              </a:tr>
              <a:tr h="8098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Q9) Do you learn a lot in school </a:t>
                      </a:r>
                      <a:r>
                        <a:rPr lang="en-GB" sz="1400" dirty="0" smtClean="0">
                          <a:effectLst/>
                          <a:latin typeface="SassoonCRInfant"/>
                        </a:rPr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SassoonCRInfant"/>
                        </a:rPr>
                        <a:t>       sports clubs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?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SassoonCRInfant"/>
                        </a:rPr>
                        <a:t>50</a:t>
                      </a:r>
                      <a:r>
                        <a:rPr lang="en-GB" sz="1400" b="1" dirty="0">
                          <a:effectLst/>
                          <a:latin typeface="SassoonCRInfant"/>
                        </a:rPr>
                        <a:t>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SassoonCRInfant"/>
                        </a:rPr>
                        <a:t>50</a:t>
                      </a:r>
                      <a:r>
                        <a:rPr lang="en-GB" sz="1400" b="1" dirty="0">
                          <a:effectLst/>
                          <a:latin typeface="SassoonCRInfant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1 girl said no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3 boys said no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</a:tr>
              <a:tr h="8098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Q10) Are you confident in school </a:t>
                      </a:r>
                      <a:endParaRPr lang="en-GB" sz="1400" dirty="0" smtClean="0">
                        <a:effectLst/>
                        <a:latin typeface="SassoonCRInfant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SassoonCRInfant"/>
                        </a:rPr>
                        <a:t>         sports</a:t>
                      </a:r>
                      <a:r>
                        <a:rPr lang="en-GB" sz="1400" baseline="0" dirty="0" smtClean="0">
                          <a:effectLst/>
                          <a:latin typeface="SassoonCRInfant"/>
                        </a:rPr>
                        <a:t> </a:t>
                      </a:r>
                      <a:r>
                        <a:rPr lang="en-GB" sz="1400" dirty="0" smtClean="0">
                          <a:effectLst/>
                          <a:latin typeface="SassoonCRInfant"/>
                        </a:rPr>
                        <a:t>clubs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?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SassoonCRInfant"/>
                        </a:rPr>
                        <a:t>60</a:t>
                      </a:r>
                      <a:r>
                        <a:rPr lang="en-GB" sz="1400" b="1" dirty="0">
                          <a:effectLst/>
                          <a:latin typeface="SassoonCRInfant"/>
                        </a:rPr>
                        <a:t>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SassoonCRInfant"/>
                        </a:rPr>
                        <a:t>40</a:t>
                      </a:r>
                      <a:r>
                        <a:rPr lang="en-GB" sz="1400" b="1" dirty="0">
                          <a:effectLst/>
                          <a:latin typeface="SassoonCRInfant"/>
                        </a:rPr>
                        <a:t>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SassoonCRInfant"/>
                        </a:rPr>
                        <a:t>3</a:t>
                      </a:r>
                      <a:r>
                        <a:rPr lang="en-GB" sz="1400" baseline="0" dirty="0" smtClean="0">
                          <a:effectLst/>
                          <a:latin typeface="SassoonCRInfant"/>
                        </a:rPr>
                        <a:t> </a:t>
                      </a:r>
                      <a:r>
                        <a:rPr lang="en-GB" sz="1400" dirty="0" smtClean="0">
                          <a:effectLst/>
                          <a:latin typeface="SassoonCRInfant"/>
                        </a:rPr>
                        <a:t>girls 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said no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SassoonCRInfant"/>
                        </a:rPr>
                        <a:t>1</a:t>
                      </a:r>
                      <a:r>
                        <a:rPr lang="en-GB" sz="1400" baseline="0" dirty="0" smtClean="0">
                          <a:effectLst/>
                          <a:latin typeface="SassoonCRInfant"/>
                        </a:rPr>
                        <a:t> </a:t>
                      </a:r>
                      <a:r>
                        <a:rPr lang="en-GB" sz="1400" dirty="0" smtClean="0">
                          <a:effectLst/>
                          <a:latin typeface="SassoonCRInfant"/>
                        </a:rPr>
                        <a:t>boy 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said no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</a:tr>
              <a:tr h="11978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Q11) Do you feel good about what </a:t>
                      </a:r>
                      <a:endParaRPr lang="en-GB" sz="1400" dirty="0" smtClean="0">
                        <a:effectLst/>
                        <a:latin typeface="SassoonCRInfant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SassoonCRInfant"/>
                        </a:rPr>
                        <a:t>        you achieve 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in school sports </a:t>
                      </a:r>
                      <a:endParaRPr lang="en-GB" sz="1400" dirty="0" smtClean="0">
                        <a:effectLst/>
                        <a:latin typeface="SassoonCRInfant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SassoonCRInfant"/>
                        </a:rPr>
                        <a:t>        clubs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SassoonCRInfant"/>
                        </a:rPr>
                        <a:t>70</a:t>
                      </a:r>
                      <a:r>
                        <a:rPr lang="en-GB" sz="1400" b="1" dirty="0">
                          <a:effectLst/>
                          <a:latin typeface="SassoonCRInfant"/>
                        </a:rPr>
                        <a:t>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SassoonCRInfant"/>
                        </a:rPr>
                        <a:t>30</a:t>
                      </a:r>
                      <a:r>
                        <a:rPr lang="en-GB" sz="1400" b="1" dirty="0">
                          <a:effectLst/>
                          <a:latin typeface="SassoonCRInfant"/>
                        </a:rPr>
                        <a:t>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2 girls said no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SassoonCRInfant"/>
                        </a:rPr>
                        <a:t>1</a:t>
                      </a:r>
                      <a:r>
                        <a:rPr lang="en-GB" sz="1400" baseline="0" dirty="0" smtClean="0">
                          <a:effectLst/>
                          <a:latin typeface="SassoonCRInfant"/>
                        </a:rPr>
                        <a:t> </a:t>
                      </a:r>
                      <a:r>
                        <a:rPr lang="en-GB" sz="1400" dirty="0" smtClean="0">
                          <a:effectLst/>
                          <a:latin typeface="SassoonCRInfant"/>
                        </a:rPr>
                        <a:t>boy</a:t>
                      </a:r>
                      <a:r>
                        <a:rPr lang="en-GB" sz="1400" baseline="0" dirty="0" smtClean="0">
                          <a:effectLst/>
                          <a:latin typeface="SassoonCRInfant"/>
                        </a:rPr>
                        <a:t> </a:t>
                      </a:r>
                      <a:r>
                        <a:rPr lang="en-GB" sz="1400" dirty="0" smtClean="0">
                          <a:effectLst/>
                          <a:latin typeface="SassoonCRInfant"/>
                        </a:rPr>
                        <a:t>said 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no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</a:tr>
              <a:tr h="10123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Q12) Do you know how you could improve </a:t>
                      </a:r>
                      <a:r>
                        <a:rPr lang="en-GB" sz="1400" dirty="0" smtClean="0">
                          <a:effectLst/>
                          <a:latin typeface="SassoonCRInfant"/>
                        </a:rPr>
                        <a:t>in 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school sports clubs?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SassoonCRInfant"/>
                        </a:rPr>
                        <a:t>80%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SassoonCRInfant"/>
                        </a:rPr>
                        <a:t>20</a:t>
                      </a:r>
                      <a:r>
                        <a:rPr lang="en-GB" sz="1400" b="1" dirty="0">
                          <a:effectLst/>
                          <a:latin typeface="SassoonCRInfant"/>
                        </a:rPr>
                        <a:t>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6107" marR="4610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SassoonCRInfant"/>
                        </a:rPr>
                        <a:t>2</a:t>
                      </a:r>
                      <a:r>
                        <a:rPr lang="en-GB" sz="1400" baseline="0" dirty="0" smtClean="0">
                          <a:effectLst/>
                          <a:latin typeface="SassoonCRInfant"/>
                        </a:rPr>
                        <a:t> </a:t>
                      </a:r>
                      <a:r>
                        <a:rPr lang="en-GB" sz="1400" dirty="0" smtClean="0">
                          <a:effectLst/>
                          <a:latin typeface="SassoonCRInfant"/>
                        </a:rPr>
                        <a:t>girls 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said </a:t>
                      </a:r>
                      <a:r>
                        <a:rPr lang="en-GB" sz="1400" dirty="0" smtClean="0">
                          <a:effectLst/>
                          <a:latin typeface="SassoonCRInfant"/>
                        </a:rPr>
                        <a:t>no</a:t>
                      </a:r>
                      <a:endParaRPr lang="en-GB" sz="1400" dirty="0">
                        <a:effectLst/>
                        <a:latin typeface="SassoonCRInfant"/>
                      </a:endParaRPr>
                    </a:p>
                  </a:txBody>
                  <a:tcPr marL="46107" marR="4610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366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743076"/>
              </p:ext>
            </p:extLst>
          </p:nvPr>
        </p:nvGraphicFramePr>
        <p:xfrm>
          <a:off x="251520" y="188640"/>
          <a:ext cx="8640960" cy="63978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91012"/>
                <a:gridCol w="925412"/>
                <a:gridCol w="864096"/>
                <a:gridCol w="3960440"/>
              </a:tblGrid>
              <a:tr h="315442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Questions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8908" marR="48908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SassoonCRInfant"/>
                        </a:rPr>
                        <a:t>10 children asked (5 girls/5 boys)</a:t>
                      </a:r>
                      <a:endParaRPr lang="en-GB" sz="140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8908" marR="48908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0463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Yes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8908" marR="489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No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8908" marR="489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Children’s Comments/Notes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8908" marR="48908" marT="0" marB="0"/>
                </a:tc>
              </a:tr>
              <a:tr h="11605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Q13) Do you enjoy being active at break </a:t>
                      </a:r>
                      <a:r>
                        <a:rPr lang="en-GB" sz="1400" dirty="0" smtClean="0">
                          <a:effectLst/>
                          <a:latin typeface="SassoonCRInfant"/>
                        </a:rPr>
                        <a:t>and 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lunchtime?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8908" marR="489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SassoonCRInfant"/>
                        </a:rPr>
                        <a:t>80</a:t>
                      </a:r>
                      <a:r>
                        <a:rPr lang="en-GB" sz="1400" b="1" dirty="0">
                          <a:effectLst/>
                          <a:latin typeface="SassoonCRInfant"/>
                        </a:rPr>
                        <a:t>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8908" marR="489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SassoonCRInfant"/>
                        </a:rPr>
                        <a:t>20</a:t>
                      </a:r>
                      <a:r>
                        <a:rPr lang="en-GB" sz="1400" b="1" dirty="0">
                          <a:effectLst/>
                          <a:latin typeface="SassoonCRInfant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8908" marR="489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2 girls said no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8908" marR="48908" marT="0" marB="0"/>
                </a:tc>
              </a:tr>
              <a:tr h="10629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Q14) Do you play with your friends at </a:t>
                      </a:r>
                      <a:r>
                        <a:rPr lang="en-GB" sz="1400" dirty="0" smtClean="0">
                          <a:effectLst/>
                          <a:latin typeface="SassoonCRInfant"/>
                        </a:rPr>
                        <a:t>break 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and lunchtime?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8908" marR="489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100%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8908" marR="489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0%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8908" marR="489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SassoonCRInfant"/>
                        </a:rPr>
                        <a:t> </a:t>
                      </a:r>
                      <a:endParaRPr lang="en-GB" sz="140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8908" marR="48908" marT="0" marB="0"/>
                </a:tc>
              </a:tr>
              <a:tr h="12826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Q15) Are you confident to play in </a:t>
                      </a:r>
                      <a:r>
                        <a:rPr lang="en-GB" sz="1400" dirty="0" smtClean="0">
                          <a:effectLst/>
                          <a:latin typeface="SassoonCRInfant"/>
                        </a:rPr>
                        <a:t>the 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playground at break and lunchtimes?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8908" marR="489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SassoonCRInfant"/>
                        </a:rPr>
                        <a:t>80</a:t>
                      </a:r>
                      <a:r>
                        <a:rPr lang="en-GB" sz="1400" b="1" dirty="0" smtClean="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8908" marR="489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  <a:endParaRPr lang="en-GB" sz="1400" b="1" dirty="0" smtClean="0">
                        <a:effectLst/>
                        <a:latin typeface="SassoonCRInfan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SassoonCRInfant"/>
                        </a:rPr>
                        <a:t>20%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8908" marR="489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  <a:r>
                        <a:rPr lang="en-GB" sz="1400" dirty="0" smtClean="0">
                          <a:effectLst/>
                          <a:latin typeface="SassoonCRInfant"/>
                        </a:rPr>
                        <a:t>2 girls</a:t>
                      </a:r>
                      <a:r>
                        <a:rPr lang="en-GB" sz="1400" baseline="0" dirty="0" smtClean="0">
                          <a:effectLst/>
                          <a:latin typeface="SassoonCRInfant"/>
                        </a:rPr>
                        <a:t> said no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8908" marR="48908" marT="0" marB="0"/>
                </a:tc>
              </a:tr>
              <a:tr h="10858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Q16) Do you feel good about break </a:t>
                      </a:r>
                      <a:r>
                        <a:rPr lang="en-GB" sz="1400" dirty="0" smtClean="0">
                          <a:effectLst/>
                          <a:latin typeface="SassoonCRInfant"/>
                        </a:rPr>
                        <a:t>and 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lunchtime?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8908" marR="489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SassoonCRInfant"/>
                        </a:rPr>
                        <a:t>90</a:t>
                      </a:r>
                      <a:r>
                        <a:rPr lang="en-GB" sz="1400" b="1" dirty="0">
                          <a:effectLst/>
                          <a:latin typeface="SassoonCRInfant"/>
                        </a:rPr>
                        <a:t>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8908" marR="489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SassoonCRInfant"/>
                        </a:rPr>
                        <a:t>10</a:t>
                      </a:r>
                      <a:r>
                        <a:rPr lang="en-GB" sz="1400" b="1" dirty="0">
                          <a:effectLst/>
                          <a:latin typeface="SassoonCRInfant"/>
                        </a:rPr>
                        <a:t>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8908" marR="489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  <a:r>
                        <a:rPr lang="en-GB" sz="1400" dirty="0" smtClean="0">
                          <a:effectLst/>
                          <a:latin typeface="SassoonCRInfant"/>
                        </a:rPr>
                        <a:t>1 boy said no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8908" marR="48908" marT="0" marB="0"/>
                </a:tc>
              </a:tr>
              <a:tr h="10858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Q17) Do you feel safe at break and </a:t>
                      </a:r>
                      <a:r>
                        <a:rPr lang="en-GB" sz="1400" dirty="0" smtClean="0">
                          <a:effectLst/>
                          <a:latin typeface="SassoonCRInfant"/>
                        </a:rPr>
                        <a:t>lunchtime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8908" marR="489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SassoonCRInfant"/>
                        </a:rPr>
                        <a:t>70</a:t>
                      </a:r>
                      <a:r>
                        <a:rPr lang="en-GB" sz="1400" b="1" dirty="0">
                          <a:effectLst/>
                          <a:latin typeface="SassoonCRInfant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8908" marR="489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SassoonCRInfant"/>
                        </a:rPr>
                        <a:t>30</a:t>
                      </a:r>
                      <a:r>
                        <a:rPr lang="en-GB" sz="1400" b="1" dirty="0">
                          <a:effectLst/>
                          <a:latin typeface="SassoonCRInfant"/>
                        </a:rPr>
                        <a:t>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8908" marR="489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  <a:r>
                        <a:rPr lang="en-GB" sz="1400" dirty="0" smtClean="0">
                          <a:effectLst/>
                          <a:latin typeface="SassoonCRInfant"/>
                        </a:rPr>
                        <a:t>3 girls</a:t>
                      </a:r>
                      <a:r>
                        <a:rPr lang="en-GB" sz="1400" baseline="0" dirty="0" smtClean="0">
                          <a:effectLst/>
                          <a:latin typeface="SassoonCRInfant"/>
                        </a:rPr>
                        <a:t> said no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8908" marR="4890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662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1235123"/>
              </p:ext>
            </p:extLst>
          </p:nvPr>
        </p:nvGraphicFramePr>
        <p:xfrm>
          <a:off x="251520" y="260648"/>
          <a:ext cx="8712968" cy="63938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8150"/>
                <a:gridCol w="1096306"/>
                <a:gridCol w="1008112"/>
                <a:gridCol w="3600400"/>
              </a:tblGrid>
              <a:tr h="289165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Questions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5166" marR="45166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SassoonCRInfant"/>
                        </a:rPr>
                        <a:t>10 children asked (5 girls/5 boys)</a:t>
                      </a:r>
                      <a:endParaRPr lang="en-GB" sz="140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5166" marR="45166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4693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Yes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No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Children’s Comments/Notes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5166" marR="45166" marT="0" marB="0"/>
                </a:tc>
              </a:tr>
              <a:tr h="11787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Q18) Do you enjoy being active </a:t>
                      </a:r>
                      <a:endParaRPr lang="en-GB" sz="1400" dirty="0" smtClean="0">
                        <a:effectLst/>
                        <a:latin typeface="SassoonCRInfant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SassoonCRInfant"/>
                        </a:rPr>
                        <a:t>         outside 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of  </a:t>
                      </a:r>
                      <a:r>
                        <a:rPr lang="en-GB" sz="1400" dirty="0" smtClean="0">
                          <a:effectLst/>
                          <a:latin typeface="SassoonCRInfant"/>
                        </a:rPr>
                        <a:t>school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  <a:endParaRPr lang="en-GB" sz="1400" dirty="0" smtClean="0">
                        <a:effectLst/>
                        <a:latin typeface="SassoonCRInfan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SassoonCRInfant"/>
                        </a:rPr>
                        <a:t>What 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clubs do you do?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SassoonCRInfant"/>
                        </a:rPr>
                        <a:t>80</a:t>
                      </a:r>
                      <a:r>
                        <a:rPr lang="en-GB" sz="1400" b="1" dirty="0">
                          <a:effectLst/>
                          <a:latin typeface="SassoonCRInfant"/>
                        </a:rPr>
                        <a:t>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SassoonCRInfant"/>
                        </a:rPr>
                        <a:t>20</a:t>
                      </a:r>
                      <a:r>
                        <a:rPr lang="en-GB" sz="1400" b="1" dirty="0">
                          <a:effectLst/>
                          <a:latin typeface="SassoonCRInfant"/>
                        </a:rPr>
                        <a:t>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marL="285750" lvl="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effectLst/>
                          <a:latin typeface="SassoonCRInfant"/>
                        </a:rPr>
                        <a:t>Swimming (4</a:t>
                      </a:r>
                      <a:r>
                        <a:rPr lang="en-GB" sz="1400" baseline="0" dirty="0" smtClean="0">
                          <a:effectLst/>
                          <a:latin typeface="SassoonCRInfant"/>
                        </a:rPr>
                        <a:t> boys/4 </a:t>
                      </a:r>
                      <a:r>
                        <a:rPr lang="en-GB" sz="1400" dirty="0" smtClean="0">
                          <a:effectLst/>
                          <a:latin typeface="SassoonCRInfant"/>
                        </a:rPr>
                        <a:t>girls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)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 dirty="0" smtClean="0">
                          <a:effectLst/>
                          <a:latin typeface="SassoonCRInfant"/>
                        </a:rPr>
                        <a:t>Rugby (2 girls/1 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boy</a:t>
                      </a:r>
                      <a:r>
                        <a:rPr lang="en-GB" sz="1400" dirty="0" smtClean="0">
                          <a:effectLst/>
                          <a:latin typeface="SassoonCRInfant"/>
                        </a:rPr>
                        <a:t>)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 dirty="0" smtClean="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Running (1 boy/1 girl)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 dirty="0" smtClean="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Cycling</a:t>
                      </a:r>
                      <a:r>
                        <a:rPr lang="en-GB" sz="1400" baseline="0" dirty="0" smtClean="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 (3 boys/3 girls)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 baseline="0" dirty="0" smtClean="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Dance (2 girls)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5166" marR="45166" marT="0" marB="0"/>
                </a:tc>
              </a:tr>
              <a:tr h="11332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SassoonCRInfant"/>
                        </a:rPr>
                        <a:t>Q19) Do you learn a lot from sport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SassoonCRInfant"/>
                        </a:rPr>
                        <a:t>         activities outside of school?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SassoonCRInfant"/>
                        </a:rPr>
                        <a:t> </a:t>
                      </a:r>
                      <a:endParaRPr lang="en-GB" sz="140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SassoonCRInfant"/>
                        </a:rPr>
                        <a:t>70</a:t>
                      </a:r>
                      <a:r>
                        <a:rPr lang="en-GB" sz="1400" b="1" dirty="0">
                          <a:effectLst/>
                          <a:latin typeface="SassoonCRInfant"/>
                        </a:rPr>
                        <a:t>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SassoonCRInfant"/>
                        </a:rPr>
                        <a:t>30</a:t>
                      </a:r>
                      <a:r>
                        <a:rPr lang="en-GB" sz="1400" b="1" dirty="0">
                          <a:effectLst/>
                          <a:latin typeface="SassoonCRInfant"/>
                        </a:rPr>
                        <a:t>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SassoonCRInfant"/>
                        </a:rPr>
                        <a:t>3 girls 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said no </a:t>
                      </a:r>
                    </a:p>
                  </a:txBody>
                  <a:tcPr marL="45166" marR="45166" marT="0" marB="0"/>
                </a:tc>
              </a:tr>
              <a:tr h="9577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Q20) Are you confident in </a:t>
                      </a:r>
                      <a:endParaRPr lang="en-GB" sz="1400" dirty="0" smtClean="0">
                        <a:effectLst/>
                        <a:latin typeface="SassoonCRInfant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SassoonCRInfant"/>
                        </a:rPr>
                        <a:t>       attending activity 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clubs </a:t>
                      </a:r>
                      <a:endParaRPr lang="en-GB" sz="1400" dirty="0" smtClean="0">
                        <a:effectLst/>
                        <a:latin typeface="SassoonCRInfant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SassoonCRInfant"/>
                        </a:rPr>
                        <a:t>       outside 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of school?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SassoonCRInfant"/>
                        </a:rPr>
                        <a:t>50</a:t>
                      </a:r>
                      <a:r>
                        <a:rPr lang="en-GB" sz="1400" b="1" dirty="0">
                          <a:effectLst/>
                          <a:latin typeface="SassoonCRInfant"/>
                        </a:rPr>
                        <a:t>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SassoonCRInfant"/>
                        </a:rPr>
                        <a:t>50</a:t>
                      </a:r>
                      <a:r>
                        <a:rPr lang="en-GB" sz="1400" b="1" dirty="0">
                          <a:effectLst/>
                          <a:latin typeface="SassoonCRInfant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SassoonCRInfant"/>
                        </a:rPr>
                        <a:t>4 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girls said no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1 boy said no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5166" marR="45166" marT="0" marB="0"/>
                </a:tc>
              </a:tr>
              <a:tr h="11520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Q21) Do you feel good about what </a:t>
                      </a:r>
                      <a:endParaRPr lang="en-GB" sz="1400" dirty="0" smtClean="0">
                        <a:effectLst/>
                        <a:latin typeface="SassoonCRInfant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SassoonCRInfant"/>
                        </a:rPr>
                        <a:t>         you achieve 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in your out of </a:t>
                      </a:r>
                      <a:endParaRPr lang="en-GB" sz="1400" dirty="0" smtClean="0">
                        <a:effectLst/>
                        <a:latin typeface="SassoonCRInfant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SassoonCRInfant"/>
                        </a:rPr>
                        <a:t>         school sport</a:t>
                      </a:r>
                      <a:r>
                        <a:rPr lang="en-GB" sz="1400" baseline="0" dirty="0" smtClean="0">
                          <a:effectLst/>
                          <a:latin typeface="SassoonCRInfant"/>
                        </a:rPr>
                        <a:t> </a:t>
                      </a:r>
                      <a:r>
                        <a:rPr lang="en-GB" sz="1400" dirty="0" smtClean="0">
                          <a:effectLst/>
                          <a:latin typeface="SassoonCRInfant"/>
                        </a:rPr>
                        <a:t>clubs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?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SassoonCRInfant"/>
                        </a:rPr>
                        <a:t>70</a:t>
                      </a:r>
                      <a:r>
                        <a:rPr lang="en-GB" sz="1400" b="1" dirty="0">
                          <a:effectLst/>
                          <a:latin typeface="SassoonCRInfant"/>
                        </a:rPr>
                        <a:t>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SassoonCRInfant"/>
                        </a:rPr>
                        <a:t>30</a:t>
                      </a:r>
                      <a:r>
                        <a:rPr lang="en-GB" sz="1400" b="1" dirty="0">
                          <a:effectLst/>
                          <a:latin typeface="SassoonCRInfant"/>
                        </a:rPr>
                        <a:t>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3 girls said </a:t>
                      </a:r>
                      <a:r>
                        <a:rPr lang="en-GB" sz="1400" dirty="0" smtClean="0">
                          <a:effectLst/>
                          <a:latin typeface="SassoonCRInfant"/>
                        </a:rPr>
                        <a:t>no</a:t>
                      </a:r>
                      <a:endParaRPr lang="en-GB" sz="1400" dirty="0">
                        <a:effectLst/>
                        <a:latin typeface="SassoonCRInfant"/>
                      </a:endParaRPr>
                    </a:p>
                  </a:txBody>
                  <a:tcPr marL="45166" marR="45166" marT="0" marB="0"/>
                </a:tc>
              </a:tr>
              <a:tr h="11787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Q22) Do you know how to </a:t>
                      </a:r>
                      <a:r>
                        <a:rPr lang="en-GB" sz="1400" dirty="0" smtClean="0">
                          <a:effectLst/>
                          <a:latin typeface="SassoonCRInfant"/>
                        </a:rPr>
                        <a:t>improve  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SassoonCRInfant"/>
                        </a:rPr>
                        <a:t>         in activities 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outside of </a:t>
                      </a:r>
                      <a:r>
                        <a:rPr lang="en-GB" sz="1400" dirty="0" smtClean="0">
                          <a:effectLst/>
                          <a:latin typeface="SassoonCRInfant"/>
                        </a:rPr>
                        <a:t> 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SassoonCRInfant"/>
                        </a:rPr>
                        <a:t>         school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SassoonCRInfant"/>
                        </a:rPr>
                        <a:t> 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SassoonCRInfant"/>
                        </a:rPr>
                        <a:t>40</a:t>
                      </a:r>
                      <a:r>
                        <a:rPr lang="en-GB" sz="1400" b="1" dirty="0">
                          <a:effectLst/>
                          <a:latin typeface="SassoonCRInfant"/>
                        </a:rPr>
                        <a:t>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SassoonCRInfant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SassoonCRInfant"/>
                        </a:rPr>
                        <a:t>60</a:t>
                      </a:r>
                      <a:r>
                        <a:rPr lang="en-GB" sz="1400" b="1" dirty="0">
                          <a:effectLst/>
                          <a:latin typeface="SassoonCRInfant"/>
                        </a:rPr>
                        <a:t>%</a:t>
                      </a:r>
                      <a:endParaRPr lang="en-GB" sz="1400" b="1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5166" marR="4516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SassoonCRInfant"/>
                        </a:rPr>
                        <a:t>4 girls 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said no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smtClean="0">
                          <a:effectLst/>
                          <a:latin typeface="SassoonCRInfant"/>
                        </a:rPr>
                        <a:t>2 boys </a:t>
                      </a:r>
                      <a:r>
                        <a:rPr lang="en-GB" sz="1400" dirty="0">
                          <a:effectLst/>
                          <a:latin typeface="SassoonCRInfant"/>
                        </a:rPr>
                        <a:t>said no</a:t>
                      </a:r>
                      <a:endParaRPr lang="en-GB" sz="1400" dirty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</a:txBody>
                  <a:tcPr marL="45166" marR="4516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147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186</Words>
  <Application>Microsoft Office PowerPoint</Application>
  <PresentationFormat>On-screen Show (4:3)</PresentationFormat>
  <Paragraphs>233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bland</dc:creator>
  <cp:lastModifiedBy>laura bland</cp:lastModifiedBy>
  <cp:revision>7</cp:revision>
  <dcterms:created xsi:type="dcterms:W3CDTF">2016-12-31T11:48:07Z</dcterms:created>
  <dcterms:modified xsi:type="dcterms:W3CDTF">2016-12-31T13:00:44Z</dcterms:modified>
</cp:coreProperties>
</file>