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906000" cy="6858000" type="A4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BDD9"/>
    <a:srgbClr val="C8F2EE"/>
    <a:srgbClr val="BC8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3" autoAdjust="0"/>
    <p:restoredTop sz="95110" autoAdjust="0"/>
  </p:normalViewPr>
  <p:slideViewPr>
    <p:cSldViewPr snapToGrid="0" snapToObjects="1">
      <p:cViewPr varScale="1">
        <p:scale>
          <a:sx n="68" d="100"/>
          <a:sy n="68" d="100"/>
        </p:scale>
        <p:origin x="1110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74DA69C8-F84C-2947-85D9-F4E475966ECC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3013"/>
            <a:ext cx="48466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90C8F01E-995B-8848-96E4-13733EB6A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43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83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numCol="1"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 numCol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numCol="1"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 numCol="1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numCol="1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7089A-8636-F64C-9D23-B4C3EC8D4BA5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6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7435" y="58716"/>
            <a:ext cx="7429500" cy="273090"/>
          </a:xfrm>
        </p:spPr>
        <p:txBody>
          <a:bodyPr numCol="1">
            <a:noAutofit/>
          </a:bodyPr>
          <a:lstStyle/>
          <a:p>
            <a:r>
              <a:rPr lang="en-US" sz="1400" b="1" dirty="0">
                <a:latin typeface="Century Gothic" panose="020B0502020202020204" pitchFamily="34" charset="0"/>
              </a:rPr>
              <a:t>Electricity|Class 4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09495" y="320283"/>
            <a:ext cx="96579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682160"/>
              </p:ext>
            </p:extLst>
          </p:nvPr>
        </p:nvGraphicFramePr>
        <p:xfrm>
          <a:off x="3586892" y="392536"/>
          <a:ext cx="3376636" cy="46588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34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2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24"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en-GB" sz="1200" dirty="0">
                          <a:latin typeface="Century Gothic" panose="020B0502020202020204" pitchFamily="34" charset="0"/>
                        </a:rPr>
                        <a:t>Timeline</a:t>
                      </a:r>
                      <a:r>
                        <a:rPr lang="en-GB" altLang="en-GB" sz="1200" baseline="0" dirty="0">
                          <a:latin typeface="Century Gothic" panose="020B0502020202020204" pitchFamily="34" charset="0"/>
                        </a:rPr>
                        <a:t> </a:t>
                      </a:r>
                      <a:endParaRPr lang="en-GB" altLang="en-GB" sz="12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007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1600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50" b="0" i="0" u="none" strike="noStrike" kern="1200" baseline="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An English scientist, William Gilbert, first</a:t>
                      </a:r>
                    </a:p>
                    <a:p>
                      <a:pPr algn="l"/>
                      <a:r>
                        <a:rPr lang="en-GB" sz="950" b="0" i="0" u="none" strike="noStrike" kern="1200" baseline="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coined the word ‘electricity’ from the Greek word for amber: </a:t>
                      </a:r>
                      <a:r>
                        <a:rPr lang="en-GB" sz="950" b="0" i="0" u="none" strike="noStrike" kern="1200" baseline="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elektron</a:t>
                      </a:r>
                      <a:r>
                        <a:rPr lang="en-GB" sz="950" b="0" i="0" u="none" strike="noStrike" kern="1200" baseline="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en-GB" sz="950" b="1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260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1729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50" b="0" i="0" u="none" strike="noStrike" kern="1200" baseline="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ground-breaking discovery is made that electricity is not just generated from rubbing materials together but that some materials carry electrical charges called ‘conductors’ and some don’t (‘non-conductors’).</a:t>
                      </a:r>
                      <a:endParaRPr lang="en-GB" sz="95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260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1752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0" i="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June 10, 1752, </a:t>
                      </a:r>
                      <a:r>
                        <a:rPr lang="en-GB" sz="900" b="0" i="0" u="non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Benjamin Franklin</a:t>
                      </a:r>
                      <a:r>
                        <a:rPr lang="en-GB" sz="900" b="0" i="0" u="none" kern="1200" baseline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b="0" i="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flies a kite during a thunderstorm and collects ambient electrical charge in a Leyden jar, enabling him to demonstrate the connection between lightning and electricity.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1912439"/>
                  </a:ext>
                </a:extLst>
              </a:tr>
              <a:tr h="327260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1800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50" b="0" i="0" u="none" strike="noStrike" kern="1200" baseline="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first electric light is invented by English scientist Humphry Davy. </a:t>
                      </a:r>
                    </a:p>
                    <a:p>
                      <a:pPr algn="l"/>
                      <a:r>
                        <a:rPr lang="en-GB" sz="950" b="0" i="0" u="none" strike="noStrike" kern="1200" baseline="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Alessandro Volta, an Italian,  invents first battery.</a:t>
                      </a:r>
                      <a:endParaRPr lang="en-GB" sz="95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450357"/>
                  </a:ext>
                </a:extLst>
              </a:tr>
              <a:tr h="327260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1879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50" dirty="0">
                          <a:latin typeface="Century Gothic" panose="020B0502020202020204" pitchFamily="34" charset="0"/>
                        </a:rPr>
                        <a:t>Thomas Edison, an American, invented</a:t>
                      </a:r>
                      <a:r>
                        <a:rPr lang="en-GB" sz="950" baseline="0" dirty="0">
                          <a:latin typeface="Century Gothic" panose="020B0502020202020204" pitchFamily="34" charset="0"/>
                        </a:rPr>
                        <a:t> the modern lightbulb.</a:t>
                      </a:r>
                      <a:endParaRPr lang="en-GB" sz="95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284202"/>
                  </a:ext>
                </a:extLst>
              </a:tr>
              <a:tr h="327260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1883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50" dirty="0">
                          <a:latin typeface="Century Gothic" panose="020B0502020202020204" pitchFamily="34" charset="0"/>
                        </a:rPr>
                        <a:t>The first plug</a:t>
                      </a:r>
                      <a:r>
                        <a:rPr lang="en-GB" sz="950" baseline="0" dirty="0">
                          <a:latin typeface="Century Gothic" panose="020B0502020202020204" pitchFamily="34" charset="0"/>
                        </a:rPr>
                        <a:t> and socket are unveiled in England</a:t>
                      </a:r>
                      <a:endParaRPr lang="en-GB" sz="95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412519"/>
                  </a:ext>
                </a:extLst>
              </a:tr>
              <a:tr h="327260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>
                          <a:latin typeface="Century Gothic" panose="020B0502020202020204" pitchFamily="34" charset="0"/>
                        </a:rPr>
                        <a:t>Late 1880s – Early 1890s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50" dirty="0">
                          <a:latin typeface="Century Gothic" panose="020B0502020202020204" pitchFamily="34" charset="0"/>
                        </a:rPr>
                        <a:t>The ‘War of the Currents’ takes</a:t>
                      </a:r>
                      <a:r>
                        <a:rPr lang="en-GB" sz="950" baseline="0" dirty="0">
                          <a:latin typeface="Century Gothic" panose="020B0502020202020204" pitchFamily="34" charset="0"/>
                        </a:rPr>
                        <a:t> place when Thomas Edison (Direct Current – DC) and Nikola Tesla (Alternating Current – AC) clash over which type of electricity supply is best. Tesla won.</a:t>
                      </a:r>
                      <a:endParaRPr lang="en-GB" sz="95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319138"/>
                  </a:ext>
                </a:extLst>
              </a:tr>
              <a:tr h="327260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1939-1945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50" b="0" i="0" u="none" strike="noStrike" kern="1200" baseline="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During World War II, electricity was a threat, as light allowed the enemy</a:t>
                      </a:r>
                    </a:p>
                    <a:p>
                      <a:r>
                        <a:rPr lang="en-GB" sz="950" b="0" i="0" u="none" strike="noStrike" kern="1200" baseline="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 identify places to bomb. </a:t>
                      </a:r>
                      <a:endParaRPr lang="en-GB" sz="95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273083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7A16600-9CE5-7D4D-9238-FE903140D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27384"/>
              </p:ext>
            </p:extLst>
          </p:nvPr>
        </p:nvGraphicFramePr>
        <p:xfrm>
          <a:off x="109495" y="69136"/>
          <a:ext cx="3427083" cy="49854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12724">
                  <a:extLst>
                    <a:ext uri="{9D8B030D-6E8A-4147-A177-3AD203B41FA5}">
                      <a16:colId xmlns:a16="http://schemas.microsoft.com/office/drawing/2014/main" val="771789285"/>
                    </a:ext>
                  </a:extLst>
                </a:gridCol>
                <a:gridCol w="2514359">
                  <a:extLst>
                    <a:ext uri="{9D8B030D-6E8A-4147-A177-3AD203B41FA5}">
                      <a16:colId xmlns:a16="http://schemas.microsoft.com/office/drawing/2014/main" val="3453223677"/>
                    </a:ext>
                  </a:extLst>
                </a:gridCol>
              </a:tblGrid>
              <a:tr h="250595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Vocabulary</a:t>
                      </a: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910169"/>
                  </a:ext>
                </a:extLst>
              </a:tr>
              <a:tr h="367603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physics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Century Gothic" panose="020B0502020202020204" pitchFamily="34" charset="0"/>
                        </a:rPr>
                        <a:t>The</a:t>
                      </a:r>
                      <a:r>
                        <a:rPr lang="en-GB" sz="1050" baseline="0" dirty="0">
                          <a:latin typeface="Century Gothic" panose="020B0502020202020204" pitchFamily="34" charset="0"/>
                        </a:rPr>
                        <a:t> study of forces including electricity and the way it affects objects.</a:t>
                      </a:r>
                      <a:endParaRPr lang="en-GB" sz="105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circuit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Century Gothic" panose="020B0502020202020204" pitchFamily="34" charset="0"/>
                        </a:rPr>
                        <a:t>A complete route which an</a:t>
                      </a:r>
                      <a:r>
                        <a:rPr lang="en-GB" sz="1050" baseline="0" dirty="0">
                          <a:latin typeface="Century Gothic" panose="020B0502020202020204" pitchFamily="34" charset="0"/>
                        </a:rPr>
                        <a:t> electric current can flow around.</a:t>
                      </a:r>
                      <a:endParaRPr lang="en-GB" sz="105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symbol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Century Gothic" panose="020B0502020202020204" pitchFamily="34" charset="0"/>
                        </a:rPr>
                        <a:t>A visual picture that stands for something else.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584818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current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Century Gothic" panose="020B0502020202020204" pitchFamily="34" charset="0"/>
                        </a:rPr>
                        <a:t>A flow of electricity</a:t>
                      </a:r>
                      <a:r>
                        <a:rPr lang="en-GB" sz="1050" baseline="0" dirty="0">
                          <a:latin typeface="Century Gothic" panose="020B0502020202020204" pitchFamily="34" charset="0"/>
                        </a:rPr>
                        <a:t> through an object such as a wire.</a:t>
                      </a:r>
                      <a:endParaRPr lang="en-GB" sz="105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142700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amps (A)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Century Gothic" panose="020B0502020202020204" pitchFamily="34" charset="0"/>
                        </a:rPr>
                        <a:t>How electric </a:t>
                      </a:r>
                      <a:r>
                        <a:rPr lang="en-GB" sz="1050" u="none" dirty="0">
                          <a:latin typeface="Century Gothic" panose="020B0502020202020204" pitchFamily="34" charset="0"/>
                        </a:rPr>
                        <a:t>current</a:t>
                      </a:r>
                      <a:r>
                        <a:rPr lang="en-GB" sz="1050" dirty="0">
                          <a:latin typeface="Century Gothic" panose="020B0502020202020204" pitchFamily="34" charset="0"/>
                        </a:rPr>
                        <a:t> is measured.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594781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voltage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Century Gothic" panose="020B0502020202020204" pitchFamily="34" charset="0"/>
                        </a:rPr>
                        <a:t>The force that makes the electric current move through the wires. The greater the voltage, the more current will flow.</a:t>
                      </a:r>
                      <a:endParaRPr lang="en-GB" sz="1050" b="0" u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772385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volts (V)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0" u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How the voltage</a:t>
                      </a:r>
                      <a:r>
                        <a:rPr lang="en-GB" sz="1050" b="0" u="none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is measured.</a:t>
                      </a:r>
                      <a:endParaRPr lang="en-GB" sz="1050" b="0" u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538552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resistance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Century Gothic" panose="020B0502020202020204" pitchFamily="34" charset="0"/>
                        </a:rPr>
                        <a:t>The difficulty that the electric current has when flowing around a circuit. </a:t>
                      </a:r>
                      <a:endParaRPr lang="en-GB" sz="1050" b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08064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electrons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Century Gothic" panose="020B0502020202020204" pitchFamily="34" charset="0"/>
                        </a:rPr>
                        <a:t>Very small particles that travel around an electrical circuit.</a:t>
                      </a:r>
                      <a:endParaRPr lang="en-GB" sz="1050" i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600408"/>
                  </a:ext>
                </a:extLst>
              </a:tr>
              <a:tr h="479219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battery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Century Gothic" panose="020B0502020202020204" pitchFamily="34" charset="0"/>
                        </a:rPr>
                        <a:t>A small device that</a:t>
                      </a:r>
                      <a:r>
                        <a:rPr lang="en-GB" sz="1050" baseline="0" dirty="0">
                          <a:latin typeface="Century Gothic" panose="020B0502020202020204" pitchFamily="34" charset="0"/>
                        </a:rPr>
                        <a:t> provides power for electrical items (a collection of cells).</a:t>
                      </a:r>
                      <a:endParaRPr lang="en-GB" sz="105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94389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r>
                        <a:rPr lang="en-GB" sz="1200" b="1" i="0" dirty="0">
                          <a:latin typeface="Century Gothic" panose="020B0502020202020204" pitchFamily="34" charset="0"/>
                        </a:rPr>
                        <a:t>cell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Century Gothic" panose="020B0502020202020204" pitchFamily="34" charset="0"/>
                        </a:rPr>
                        <a:t>A device</a:t>
                      </a:r>
                      <a:r>
                        <a:rPr lang="en-GB" sz="1050" baseline="0" dirty="0">
                          <a:latin typeface="Century Gothic" panose="020B0502020202020204" pitchFamily="34" charset="0"/>
                        </a:rPr>
                        <a:t> used to generate electricity. A cell is a single unit.</a:t>
                      </a:r>
                      <a:endParaRPr lang="en-GB" sz="105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794675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349423"/>
              </p:ext>
            </p:extLst>
          </p:nvPr>
        </p:nvGraphicFramePr>
        <p:xfrm>
          <a:off x="6985455" y="85402"/>
          <a:ext cx="2846200" cy="66108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2713">
                  <a:extLst>
                    <a:ext uri="{9D8B030D-6E8A-4147-A177-3AD203B41FA5}">
                      <a16:colId xmlns:a16="http://schemas.microsoft.com/office/drawing/2014/main" val="329178718"/>
                    </a:ext>
                  </a:extLst>
                </a:gridCol>
              </a:tblGrid>
              <a:tr h="282144">
                <a:tc gridSpan="2"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Century Gothic" panose="020B0502020202020204" pitchFamily="34" charset="0"/>
                        </a:rPr>
                        <a:t>Electricity</a:t>
                      </a:r>
                      <a:r>
                        <a:rPr lang="en-US" sz="1200" baseline="0" dirty="0">
                          <a:latin typeface="Century Gothic" panose="020B0502020202020204" pitchFamily="34" charset="0"/>
                        </a:rPr>
                        <a:t> Circuit Symbols</a:t>
                      </a:r>
                      <a:endParaRPr lang="en-US" sz="12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367">
                <a:tc>
                  <a:txBody>
                    <a:bodyPr/>
                    <a:lstStyle/>
                    <a:p>
                      <a:endParaRPr lang="en-GB" sz="900" b="0" i="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Century Gothic" panose="020B0502020202020204" pitchFamily="34" charset="0"/>
                        </a:rPr>
                        <a:t>Lamp (indicator)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387">
                <a:tc>
                  <a:txBody>
                    <a:bodyPr/>
                    <a:lstStyle/>
                    <a:p>
                      <a:endParaRPr lang="en-GB" sz="900" b="0" i="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Century Gothic" panose="020B0502020202020204" pitchFamily="34" charset="0"/>
                        </a:rPr>
                        <a:t>Lamp (lighting)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762976"/>
                  </a:ext>
                </a:extLst>
              </a:tr>
              <a:tr h="403761">
                <a:tc>
                  <a:txBody>
                    <a:bodyPr/>
                    <a:lstStyle/>
                    <a:p>
                      <a:endParaRPr lang="en-GB" sz="900" b="0" i="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Century Gothic" panose="020B0502020202020204" pitchFamily="34" charset="0"/>
                        </a:rPr>
                        <a:t>Cell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118234"/>
                  </a:ext>
                </a:extLst>
              </a:tr>
              <a:tr h="4037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i="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Century Gothic" panose="020B0502020202020204" pitchFamily="34" charset="0"/>
                        </a:rPr>
                        <a:t>Battery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390985"/>
                  </a:ext>
                </a:extLst>
              </a:tr>
              <a:tr h="476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i="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Century Gothic" panose="020B0502020202020204" pitchFamily="34" charset="0"/>
                        </a:rPr>
                        <a:t>Wire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636554"/>
                  </a:ext>
                </a:extLst>
              </a:tr>
              <a:tr h="476467">
                <a:tc>
                  <a:txBody>
                    <a:bodyPr/>
                    <a:lstStyle/>
                    <a:p>
                      <a:endParaRPr lang="en-GB" sz="900" b="0" i="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Century Gothic" panose="020B0502020202020204" pitchFamily="34" charset="0"/>
                        </a:rPr>
                        <a:t>Motor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644668"/>
                  </a:ext>
                </a:extLst>
              </a:tr>
              <a:tr h="492454">
                <a:tc>
                  <a:txBody>
                    <a:bodyPr/>
                    <a:lstStyle/>
                    <a:p>
                      <a:endParaRPr lang="en-GB" sz="900" b="0" i="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Century Gothic" panose="020B0502020202020204" pitchFamily="34" charset="0"/>
                        </a:rPr>
                        <a:t>Buzzer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524806"/>
                  </a:ext>
                </a:extLst>
              </a:tr>
              <a:tr h="476467">
                <a:tc>
                  <a:txBody>
                    <a:bodyPr/>
                    <a:lstStyle/>
                    <a:p>
                      <a:endParaRPr lang="en-GB" sz="900" b="0" i="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Century Gothic" panose="020B0502020202020204" pitchFamily="34" charset="0"/>
                        </a:rPr>
                        <a:t>Open switch (off)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75431"/>
                  </a:ext>
                </a:extLst>
              </a:tr>
              <a:tr h="341936">
                <a:tc>
                  <a:txBody>
                    <a:bodyPr/>
                    <a:lstStyle/>
                    <a:p>
                      <a:endParaRPr lang="en-GB" sz="900" b="0" i="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Century Gothic" panose="020B0502020202020204" pitchFamily="34" charset="0"/>
                        </a:rPr>
                        <a:t>Closed switch</a:t>
                      </a:r>
                      <a:r>
                        <a:rPr lang="en-GB" sz="1600" baseline="0" dirty="0">
                          <a:latin typeface="Century Gothic" panose="020B0502020202020204" pitchFamily="34" charset="0"/>
                        </a:rPr>
                        <a:t> (on)</a:t>
                      </a:r>
                      <a:endParaRPr lang="en-GB" sz="16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608223"/>
                  </a:ext>
                </a:extLst>
              </a:tr>
              <a:tr h="20383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</a:t>
                      </a:r>
                      <a:r>
                        <a:rPr lang="en-GB" sz="1100" b="1" kern="1200" baseline="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scientific diagram of an open circuit:</a:t>
                      </a:r>
                      <a:endParaRPr lang="en-GB" sz="1100" b="1" kern="1200" dirty="0">
                        <a:solidFill>
                          <a:schemeClr val="dk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74295" marR="74295" marT="37148" marB="37148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278743"/>
                  </a:ext>
                </a:extLst>
              </a:tr>
              <a:tr h="2030647">
                <a:tc gridSpan="2">
                  <a:txBody>
                    <a:bodyPr/>
                    <a:lstStyle/>
                    <a:p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  <a:p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  <a:p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  <a:p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  <a:p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  <a:p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  <a:p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  <a:p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  <a:p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  <a:p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  <a:p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  <a:p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  <a:p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  <a:p>
                      <a:r>
                        <a:rPr lang="en-GB" sz="900" b="1" i="1" dirty="0">
                          <a:latin typeface="Century Gothic" panose="020B0502020202020204" pitchFamily="34" charset="0"/>
                        </a:rPr>
                        <a:t>The lightbulb</a:t>
                      </a:r>
                      <a:r>
                        <a:rPr lang="en-GB" sz="900" b="1" i="1" baseline="0" dirty="0">
                          <a:latin typeface="Century Gothic" panose="020B0502020202020204" pitchFamily="34" charset="0"/>
                        </a:rPr>
                        <a:t> in this circuit will not light up until the switch is closed.</a:t>
                      </a:r>
                      <a:endParaRPr lang="en-GB" sz="900" b="1" i="1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023274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473632"/>
              </p:ext>
            </p:extLst>
          </p:nvPr>
        </p:nvGraphicFramePr>
        <p:xfrm>
          <a:off x="146490" y="5158153"/>
          <a:ext cx="6780175" cy="169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6035">
                  <a:extLst>
                    <a:ext uri="{9D8B030D-6E8A-4147-A177-3AD203B41FA5}">
                      <a16:colId xmlns:a16="http://schemas.microsoft.com/office/drawing/2014/main" val="2220058127"/>
                    </a:ext>
                  </a:extLst>
                </a:gridCol>
                <a:gridCol w="1356035">
                  <a:extLst>
                    <a:ext uri="{9D8B030D-6E8A-4147-A177-3AD203B41FA5}">
                      <a16:colId xmlns:a16="http://schemas.microsoft.com/office/drawing/2014/main" val="3330905637"/>
                    </a:ext>
                  </a:extLst>
                </a:gridCol>
                <a:gridCol w="1356035">
                  <a:extLst>
                    <a:ext uri="{9D8B030D-6E8A-4147-A177-3AD203B41FA5}">
                      <a16:colId xmlns:a16="http://schemas.microsoft.com/office/drawing/2014/main" val="1328019193"/>
                    </a:ext>
                  </a:extLst>
                </a:gridCol>
                <a:gridCol w="1356035">
                  <a:extLst>
                    <a:ext uri="{9D8B030D-6E8A-4147-A177-3AD203B41FA5}">
                      <a16:colId xmlns:a16="http://schemas.microsoft.com/office/drawing/2014/main" val="1016405091"/>
                    </a:ext>
                  </a:extLst>
                </a:gridCol>
                <a:gridCol w="1356035">
                  <a:extLst>
                    <a:ext uri="{9D8B030D-6E8A-4147-A177-3AD203B41FA5}">
                      <a16:colId xmlns:a16="http://schemas.microsoft.com/office/drawing/2014/main" val="3116514599"/>
                    </a:ext>
                  </a:extLst>
                </a:gridCol>
              </a:tblGrid>
              <a:tr h="150117">
                <a:tc gridSpan="5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Important</a:t>
                      </a:r>
                      <a:r>
                        <a:rPr lang="en-GB" sz="1100" b="1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People</a:t>
                      </a:r>
                      <a:endParaRPr lang="en-GB" sz="11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2FBD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8F2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8F2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8F2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2FBD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06028"/>
                  </a:ext>
                </a:extLst>
              </a:tr>
              <a:tr h="1175837">
                <a:tc>
                  <a:txBody>
                    <a:bodyPr/>
                    <a:lstStyle/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Alessandro</a:t>
                      </a:r>
                      <a:r>
                        <a:rPr lang="en-GB" sz="1100" b="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Volta</a:t>
                      </a:r>
                    </a:p>
                    <a:p>
                      <a:pPr algn="ctr"/>
                      <a:r>
                        <a:rPr lang="en-GB" sz="1100" b="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1745-1827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8F2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Benjamin Franklin</a:t>
                      </a:r>
                    </a:p>
                    <a:p>
                      <a:pPr algn="ctr"/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1706-1790</a:t>
                      </a:r>
                    </a:p>
                  </a:txBody>
                  <a:tcPr>
                    <a:solidFill>
                      <a:srgbClr val="C8F2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Lewis</a:t>
                      </a:r>
                      <a:r>
                        <a:rPr lang="en-GB" sz="1100" b="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Latimer</a:t>
                      </a:r>
                    </a:p>
                    <a:p>
                      <a:pPr algn="ctr"/>
                      <a:r>
                        <a:rPr lang="en-GB" sz="1100" b="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1848-1928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8F2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Thomas</a:t>
                      </a:r>
                      <a:r>
                        <a:rPr lang="en-GB" sz="1100" b="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Edison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1847-1931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8F2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Nikola</a:t>
                      </a:r>
                      <a:r>
                        <a:rPr lang="en-GB" sz="1100" b="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Tesla</a:t>
                      </a:r>
                    </a:p>
                    <a:p>
                      <a:pPr algn="ctr"/>
                      <a:r>
                        <a:rPr lang="en-GB" sz="1100" b="0" baseline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1856-1943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8F2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766648"/>
                  </a:ext>
                </a:extLst>
              </a:tr>
            </a:tbl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762" y="857134"/>
            <a:ext cx="676275" cy="3238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6892" y="439744"/>
            <a:ext cx="676275" cy="3238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4093" y="1293269"/>
            <a:ext cx="723900" cy="3238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0692" y="1683710"/>
            <a:ext cx="752475" cy="3238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4554" y="2165539"/>
            <a:ext cx="742950" cy="2476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4505" y="2556547"/>
            <a:ext cx="685800" cy="3429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27904" y="3076499"/>
            <a:ext cx="476250" cy="3143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94554" y="3573121"/>
            <a:ext cx="742950" cy="2571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14093" y="4012593"/>
            <a:ext cx="714375" cy="2476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9286" y="4614000"/>
            <a:ext cx="2162175" cy="16287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72806" y="5448334"/>
            <a:ext cx="761523" cy="92729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4441" y="5428387"/>
            <a:ext cx="800957" cy="99536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41953" y="5456733"/>
            <a:ext cx="846995" cy="100987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22738" y="5428387"/>
            <a:ext cx="923722" cy="96719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9895" y="5428387"/>
            <a:ext cx="838200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89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5210</TotalTime>
  <Words>427</Words>
  <Application>Microsoft Office PowerPoint</Application>
  <PresentationFormat>A4 Paper (210x297 mm)</PresentationFormat>
  <Paragraphs>111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Electricity|Class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Jill Murphy | Year One | Autumn 2</dc:title>
  <dc:creator>Jon Brunskill</dc:creator>
  <cp:lastModifiedBy>Deputy</cp:lastModifiedBy>
  <cp:revision>115</cp:revision>
  <cp:lastPrinted>2017-10-30T10:21:12Z</cp:lastPrinted>
  <dcterms:created xsi:type="dcterms:W3CDTF">2017-10-15T20:56:30Z</dcterms:created>
  <dcterms:modified xsi:type="dcterms:W3CDTF">2024-09-03T15:08:29Z</dcterms:modified>
</cp:coreProperties>
</file>