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F2EE"/>
    <a:srgbClr val="2FBDD9"/>
    <a:srgbClr val="BC8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95110" autoAdjust="0"/>
  </p:normalViewPr>
  <p:slideViewPr>
    <p:cSldViewPr snapToGrid="0" snapToObjects="1">
      <p:cViewPr varScale="1">
        <p:scale>
          <a:sx n="68" d="100"/>
          <a:sy n="68" d="100"/>
        </p:scale>
        <p:origin x="1110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294" tIns="45647" rIns="91294" bIns="45647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94" tIns="45647" rIns="91294" bIns="45647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94" tIns="45647" rIns="91294" bIns="45647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294" tIns="45647" rIns="91294" bIns="45647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294" tIns="45647" rIns="91294" bIns="45647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83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45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435" y="58716"/>
            <a:ext cx="7429500" cy="273090"/>
          </a:xfrm>
        </p:spPr>
        <p:txBody>
          <a:bodyPr numCol="1">
            <a:noAutofit/>
          </a:bodyPr>
          <a:lstStyle/>
          <a:p>
            <a:r>
              <a:rPr lang="en-US" sz="1400" b="1" dirty="0">
                <a:latin typeface="Century Gothic" panose="020B0502020202020204" pitchFamily="34" charset="0"/>
              </a:rPr>
              <a:t>World War </a:t>
            </a:r>
            <a:r>
              <a:rPr lang="en-US" sz="1400" b="1" dirty="0" err="1">
                <a:latin typeface="Century Gothic" panose="020B0502020202020204" pitchFamily="34" charset="0"/>
              </a:rPr>
              <a:t>II|Class</a:t>
            </a:r>
            <a:r>
              <a:rPr lang="en-US" sz="1400" b="1" dirty="0">
                <a:latin typeface="Century Gothic" panose="020B0502020202020204" pitchFamily="34" charset="0"/>
              </a:rPr>
              <a:t> 4|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9495" y="320283"/>
            <a:ext cx="96579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682303"/>
              </p:ext>
            </p:extLst>
          </p:nvPr>
        </p:nvGraphicFramePr>
        <p:xfrm>
          <a:off x="3562597" y="403396"/>
          <a:ext cx="3230089" cy="11834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33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24"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en-GB" sz="1200" dirty="0">
                          <a:latin typeface="Century Gothic" panose="020B0502020202020204" pitchFamily="34" charset="0"/>
                        </a:rPr>
                        <a:t>Countries</a:t>
                      </a:r>
                      <a:r>
                        <a:rPr lang="en-GB" altLang="en-GB" sz="1200" baseline="0" dirty="0">
                          <a:latin typeface="Century Gothic" panose="020B0502020202020204" pitchFamily="34" charset="0"/>
                        </a:rPr>
                        <a:t> in WW2</a:t>
                      </a:r>
                      <a:endParaRPr lang="en-GB" altLang="en-GB" sz="12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71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Allies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entury Gothic" panose="020B0502020202020204" pitchFamily="34" charset="0"/>
                        </a:rPr>
                        <a:t>Axis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entury Gothic" panose="020B0502020202020204" pitchFamily="34" charset="0"/>
                        </a:rPr>
                        <a:t>Great Britain</a:t>
                      </a:r>
                    </a:p>
                    <a:p>
                      <a:pPr algn="ctr"/>
                      <a:r>
                        <a:rPr lang="en-GB" sz="1100" b="0" dirty="0">
                          <a:latin typeface="Century Gothic" panose="020B0502020202020204" pitchFamily="34" charset="0"/>
                        </a:rPr>
                        <a:t>Russia</a:t>
                      </a:r>
                    </a:p>
                    <a:p>
                      <a:pPr algn="ctr"/>
                      <a:r>
                        <a:rPr lang="en-GB" sz="1100" b="0" dirty="0">
                          <a:latin typeface="Century Gothic" panose="020B0502020202020204" pitchFamily="34" charset="0"/>
                        </a:rPr>
                        <a:t>France</a:t>
                      </a:r>
                    </a:p>
                    <a:p>
                      <a:pPr algn="ctr"/>
                      <a:r>
                        <a:rPr lang="en-GB" sz="1100" b="0" dirty="0">
                          <a:latin typeface="Century Gothic" panose="020B0502020202020204" pitchFamily="34" charset="0"/>
                        </a:rPr>
                        <a:t>USA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Century Gothic" panose="020B0502020202020204" pitchFamily="34" charset="0"/>
                        </a:rPr>
                        <a:t>Germany</a:t>
                      </a:r>
                    </a:p>
                    <a:p>
                      <a:pPr algn="ctr"/>
                      <a:r>
                        <a:rPr lang="en-GB" sz="1050" dirty="0">
                          <a:latin typeface="Century Gothic" panose="020B0502020202020204" pitchFamily="34" charset="0"/>
                        </a:rPr>
                        <a:t>Japan</a:t>
                      </a:r>
                    </a:p>
                    <a:p>
                      <a:pPr algn="ctr"/>
                      <a:r>
                        <a:rPr lang="en-GB" sz="1050" dirty="0">
                          <a:latin typeface="Century Gothic" panose="020B0502020202020204" pitchFamily="34" charset="0"/>
                        </a:rPr>
                        <a:t>Italy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7A16600-9CE5-7D4D-9238-FE903140D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156863"/>
              </p:ext>
            </p:extLst>
          </p:nvPr>
        </p:nvGraphicFramePr>
        <p:xfrm>
          <a:off x="109495" y="69136"/>
          <a:ext cx="3453102" cy="50207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5467">
                  <a:extLst>
                    <a:ext uri="{9D8B030D-6E8A-4147-A177-3AD203B41FA5}">
                      <a16:colId xmlns:a16="http://schemas.microsoft.com/office/drawing/2014/main" val="771789285"/>
                    </a:ext>
                  </a:extLst>
                </a:gridCol>
                <a:gridCol w="2517635">
                  <a:extLst>
                    <a:ext uri="{9D8B030D-6E8A-4147-A177-3AD203B41FA5}">
                      <a16:colId xmlns:a16="http://schemas.microsoft.com/office/drawing/2014/main" val="3453223677"/>
                    </a:ext>
                  </a:extLst>
                </a:gridCol>
              </a:tblGrid>
              <a:tr h="25059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Vocabulary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910169"/>
                  </a:ext>
                </a:extLst>
              </a:tr>
              <a:tr h="61072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treaty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Written agreement between countries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in which they agree to do a particular thing or to help each other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tyrant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Someone who treats the people they have authority over in a cruel and unfair way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violated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Breaking an agreement,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law or promise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584818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seize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Taking control of a place quickly and suddenly,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using force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142700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invasion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When a foreign army enters a country by force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594781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0" i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abort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Stopping a process, plan, or activity before it</a:t>
                      </a:r>
                      <a:r>
                        <a:rPr lang="en-GB" sz="1000" b="0" u="none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has been completed.</a:t>
                      </a:r>
                      <a:endParaRPr lang="en-GB" sz="1000" b="0" u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772385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conflict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latin typeface="Century Gothic" panose="020B0502020202020204" pitchFamily="34" charset="0"/>
                        </a:rPr>
                        <a:t>A serious disagreement and argument about something important</a:t>
                      </a:r>
                      <a:r>
                        <a:rPr lang="en-GB" sz="1000" b="0" baseline="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b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08064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fatality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i="0" dirty="0">
                          <a:latin typeface="Century Gothic" panose="020B0502020202020204" pitchFamily="34" charset="0"/>
                        </a:rPr>
                        <a:t>A death caused by an accident or violence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600408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Holocaust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The killing of millions of Jews by the Nazis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94389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rationing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 system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during World War 2 to limit the amount of food you were allowed to buy.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794675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Blitz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Attacked by bombs dropped by enemy aircraft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20154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latin typeface="Century Gothic" panose="020B0502020202020204" pitchFamily="34" charset="0"/>
                        </a:rPr>
                        <a:t>evacuate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To send someone to a place of safety, away from a dangerous building, town, or area.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796219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962240"/>
              </p:ext>
            </p:extLst>
          </p:nvPr>
        </p:nvGraphicFramePr>
        <p:xfrm>
          <a:off x="6828311" y="69136"/>
          <a:ext cx="2939143" cy="6674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321">
                  <a:extLst>
                    <a:ext uri="{9D8B030D-6E8A-4147-A177-3AD203B41FA5}">
                      <a16:colId xmlns:a16="http://schemas.microsoft.com/office/drawing/2014/main" val="1374111595"/>
                    </a:ext>
                  </a:extLst>
                </a:gridCol>
                <a:gridCol w="1973551">
                  <a:extLst>
                    <a:ext uri="{9D8B030D-6E8A-4147-A177-3AD203B41FA5}">
                      <a16:colId xmlns:a16="http://schemas.microsoft.com/office/drawing/2014/main" val="3817030820"/>
                    </a:ext>
                  </a:extLst>
                </a:gridCol>
              </a:tblGrid>
              <a:tr h="282144">
                <a:tc gridSpan="3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Timeline</a:t>
                      </a:r>
                    </a:p>
                  </a:txBody>
                  <a:tcPr marL="74295" marR="74295" marT="37148" marB="37148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469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1918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Treaty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of Versailles  – ending WW1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1933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Nazi Party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(led by Adolf Hitler) came to power in Germany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486300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1936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Hitler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moved troops into the Rhineland, violating the Treaty of Versailles.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675405"/>
                  </a:ext>
                </a:extLst>
              </a:tr>
              <a:tr h="207404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1938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German troops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invaded Austria.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762976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1939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German Troops invaded Czechoslovakia.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118234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</a:t>
                      </a:r>
                      <a:r>
                        <a:rPr lang="en-GB" sz="900" b="0" i="0" baseline="30000" dirty="0">
                          <a:latin typeface="Century Gothic" panose="020B0502020202020204" pitchFamily="34" charset="0"/>
                        </a:rPr>
                        <a:t>st</a:t>
                      </a: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 Sept 1939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German troops invaded Poland.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390985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3</a:t>
                      </a:r>
                      <a:r>
                        <a:rPr lang="en-GB" sz="900" b="0" i="0" baseline="30000" dirty="0">
                          <a:latin typeface="Century Gothic" panose="020B0502020202020204" pitchFamily="34" charset="0"/>
                        </a:rPr>
                        <a:t>rd</a:t>
                      </a:r>
                      <a:r>
                        <a:rPr lang="en-GB" sz="900" b="0" i="0" baseline="0" dirty="0">
                          <a:latin typeface="Century Gothic" panose="020B0502020202020204" pitchFamily="34" charset="0"/>
                        </a:rPr>
                        <a:t> Sept 1939</a:t>
                      </a:r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Britain declared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war on Germany because they invaded Poland. The Second World War started.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36554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July-Oct 1940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Battle of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Britain – attacks on British towns, cities and ports from the German air force.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644668"/>
                  </a:ext>
                </a:extLst>
              </a:tr>
              <a:tr h="492454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Sept 1940 – May</a:t>
                      </a:r>
                      <a:r>
                        <a:rPr lang="en-GB" sz="900" b="0" i="0" baseline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1941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Blitz attacks: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German bomber planes attacked Britain at night.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524806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June-Aug 1944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June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6 1944, known as D Day, was the start of Operation Overlord and liberation of Western Europe.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75431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8</a:t>
                      </a:r>
                      <a:r>
                        <a:rPr lang="en-GB" sz="900" b="0" i="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 May</a:t>
                      </a:r>
                      <a:r>
                        <a:rPr lang="en-GB" sz="900" b="0" i="0" baseline="0" dirty="0">
                          <a:latin typeface="Century Gothic" panose="020B0502020202020204" pitchFamily="34" charset="0"/>
                        </a:rPr>
                        <a:t> 1945</a:t>
                      </a:r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Victory in Europe Day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(VE Day) – the day the war officially ended.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608223"/>
                  </a:ext>
                </a:extLst>
              </a:tr>
              <a:tr h="203833">
                <a:tc gridSpan="3">
                  <a:txBody>
                    <a:bodyPr/>
                    <a:lstStyle/>
                    <a:p>
                      <a:pPr algn="ctr"/>
                      <a:r>
                        <a:rPr lang="en-GB" sz="11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Famous</a:t>
                      </a:r>
                      <a:r>
                        <a:rPr lang="en-GB" sz="1100" b="1" kern="1200" baseline="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People</a:t>
                      </a:r>
                      <a:endParaRPr lang="en-GB" sz="1100" b="1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278743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Neville Chamberlain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Prime Minister of Britain during the outbreak of WW2.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023274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Winston Churchill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Prime Minister of Britain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for the majority of WW2.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791788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Franklin D Roosevelt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President of the USA during WW2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42046"/>
                  </a:ext>
                </a:extLst>
              </a:tr>
              <a:tr h="24258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Joseph Stalin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Leader of Russia during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WW2.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02926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Benito Mussolini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Leader of Italy during WW2.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622440"/>
                  </a:ext>
                </a:extLst>
              </a:tr>
              <a:tr h="425297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Anne Frank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A victim of the Holocaust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who kept a diary of her time in hiding.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9980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002375"/>
              </p:ext>
            </p:extLst>
          </p:nvPr>
        </p:nvGraphicFramePr>
        <p:xfrm>
          <a:off x="3598222" y="1594514"/>
          <a:ext cx="3176485" cy="2087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485">
                  <a:extLst>
                    <a:ext uri="{9D8B030D-6E8A-4147-A177-3AD203B41FA5}">
                      <a16:colId xmlns:a16="http://schemas.microsoft.com/office/drawing/2014/main" val="3508546008"/>
                    </a:ext>
                  </a:extLst>
                </a:gridCol>
              </a:tblGrid>
              <a:tr h="19497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The</a:t>
                      </a:r>
                      <a:r>
                        <a:rPr lang="en-GB" sz="1100" baseline="0" dirty="0">
                          <a:latin typeface="Century Gothic" panose="020B0502020202020204" pitchFamily="34" charset="0"/>
                        </a:rPr>
                        <a:t> Home Front</a:t>
                      </a:r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9697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The Government issued </a:t>
                      </a:r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gas masks</a:t>
                      </a:r>
                      <a:r>
                        <a:rPr lang="en-GB" sz="900" b="0" dirty="0">
                          <a:latin typeface="Century Gothic" panose="020B0502020202020204" pitchFamily="34" charset="0"/>
                        </a:rPr>
                        <a:t> to</a:t>
                      </a:r>
                      <a:r>
                        <a:rPr lang="en-GB" sz="900" b="0" baseline="0" dirty="0">
                          <a:latin typeface="Century Gothic" panose="020B0502020202020204" pitchFamily="34" charset="0"/>
                        </a:rPr>
                        <a:t> everyone in Britain.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91135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German submarines were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attacking British ships creating a shortage of supplies. This led to </a:t>
                      </a:r>
                      <a:r>
                        <a:rPr lang="en-GB" sz="900" b="1" baseline="0" dirty="0">
                          <a:latin typeface="Century Gothic" panose="020B0502020202020204" pitchFamily="34" charset="0"/>
                        </a:rPr>
                        <a:t>rationing.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7683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Propaganda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posters were used to encourage citizens to at safely and support the war effort.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113313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Air raid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shelters were built in gardens called </a:t>
                      </a:r>
                      <a:r>
                        <a:rPr lang="en-GB" sz="900" b="1" baseline="0" dirty="0">
                          <a:latin typeface="Century Gothic" panose="020B0502020202020204" pitchFamily="34" charset="0"/>
                        </a:rPr>
                        <a:t>Anderson Shelters.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28958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Shelters under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stairs or in a house were called </a:t>
                      </a:r>
                      <a:r>
                        <a:rPr lang="en-GB" sz="900" b="1" baseline="0" dirty="0">
                          <a:latin typeface="Century Gothic" panose="020B0502020202020204" pitchFamily="34" charset="0"/>
                        </a:rPr>
                        <a:t>Morrison Shelters.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916987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876499"/>
              </p:ext>
            </p:extLst>
          </p:nvPr>
        </p:nvGraphicFramePr>
        <p:xfrm>
          <a:off x="3607211" y="3690111"/>
          <a:ext cx="3176485" cy="1587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485">
                  <a:extLst>
                    <a:ext uri="{9D8B030D-6E8A-4147-A177-3AD203B41FA5}">
                      <a16:colId xmlns:a16="http://schemas.microsoft.com/office/drawing/2014/main" val="3508546008"/>
                    </a:ext>
                  </a:extLst>
                </a:gridCol>
              </a:tblGrid>
              <a:tr h="19497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Women</a:t>
                      </a:r>
                      <a:r>
                        <a:rPr lang="en-GB" sz="1100" baseline="0" dirty="0">
                          <a:latin typeface="Century Gothic" panose="020B0502020202020204" pitchFamily="34" charset="0"/>
                        </a:rPr>
                        <a:t> and Children at War</a:t>
                      </a:r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9697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Children were taught drills on how to get safety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in case of an air raid.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91135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Many children were evacuated from cities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to the countryside. 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76830"/>
                  </a:ext>
                </a:extLst>
              </a:tr>
              <a:tr h="23117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Women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worked in factories e.g. as mechanics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113313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Women became more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independent, felt valued and were an important part of victory.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2895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249707"/>
              </p:ext>
            </p:extLst>
          </p:nvPr>
        </p:nvGraphicFramePr>
        <p:xfrm>
          <a:off x="3598222" y="5290408"/>
          <a:ext cx="3176486" cy="144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486">
                  <a:extLst>
                    <a:ext uri="{9D8B030D-6E8A-4147-A177-3AD203B41FA5}">
                      <a16:colId xmlns:a16="http://schemas.microsoft.com/office/drawing/2014/main" val="3508546008"/>
                    </a:ext>
                  </a:extLst>
                </a:gridCol>
              </a:tblGrid>
              <a:tr h="19497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Propaganda</a:t>
                      </a:r>
                      <a:r>
                        <a:rPr lang="en-GB" sz="1100" baseline="0" dirty="0">
                          <a:latin typeface="Century Gothic" panose="020B0502020202020204" pitchFamily="34" charset="0"/>
                        </a:rPr>
                        <a:t> Posters</a:t>
                      </a:r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9697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Propaganda posters were used to encourage citizens to act safely and support the war effort.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91135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‘</a:t>
                      </a:r>
                      <a:r>
                        <a:rPr lang="en-GB" sz="950" b="1" dirty="0">
                          <a:latin typeface="Century Gothic" panose="020B0502020202020204" pitchFamily="34" charset="0"/>
                        </a:rPr>
                        <a:t>Make Do and Mend’</a:t>
                      </a:r>
                    </a:p>
                    <a:p>
                      <a:pPr algn="ctr"/>
                      <a:r>
                        <a:rPr lang="en-GB" sz="950" b="1" dirty="0">
                          <a:latin typeface="Century Gothic" panose="020B0502020202020204" pitchFamily="34" charset="0"/>
                        </a:rPr>
                        <a:t>‘Loose</a:t>
                      </a:r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 Lips Sink Ships’</a:t>
                      </a:r>
                    </a:p>
                    <a:p>
                      <a:pPr algn="ctr"/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‘Careless Talk Costs Lives’</a:t>
                      </a:r>
                    </a:p>
                    <a:p>
                      <a:pPr algn="ctr"/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‘Dig for Victory’</a:t>
                      </a:r>
                    </a:p>
                    <a:p>
                      <a:pPr algn="ctr"/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‘Let us go forward together’</a:t>
                      </a:r>
                      <a:endParaRPr lang="en-GB" sz="95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7683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273357"/>
              </p:ext>
            </p:extLst>
          </p:nvPr>
        </p:nvGraphicFramePr>
        <p:xfrm>
          <a:off x="109495" y="5183420"/>
          <a:ext cx="3435124" cy="154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5124">
                  <a:extLst>
                    <a:ext uri="{9D8B030D-6E8A-4147-A177-3AD203B41FA5}">
                      <a16:colId xmlns:a16="http://schemas.microsoft.com/office/drawing/2014/main" val="2220058127"/>
                    </a:ext>
                  </a:extLst>
                </a:gridCol>
              </a:tblGrid>
              <a:tr h="371331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entury Gothic" panose="020B0502020202020204" pitchFamily="34" charset="0"/>
                        </a:rPr>
                        <a:t>Quotations</a:t>
                      </a:r>
                    </a:p>
                  </a:txBody>
                  <a:tcPr>
                    <a:solidFill>
                      <a:srgbClr val="2FB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971696"/>
                  </a:ext>
                </a:extLst>
              </a:tr>
              <a:tr h="1175837">
                <a:tc>
                  <a:txBody>
                    <a:bodyPr/>
                    <a:lstStyle/>
                    <a:p>
                      <a:r>
                        <a:rPr lang="en-GB" sz="1100" b="1" dirty="0"/>
                        <a:t>‘We shall fight on the beaches, we shall fight on the</a:t>
                      </a:r>
                      <a:r>
                        <a:rPr lang="en-GB" sz="1100" b="1" baseline="0" dirty="0"/>
                        <a:t> landing grounds, we shall fight in the fields and in the streets, we shall fight in the hills; we shall never surrender’</a:t>
                      </a:r>
                    </a:p>
                    <a:p>
                      <a:r>
                        <a:rPr lang="en-GB" sz="1100" b="1" baseline="0" dirty="0"/>
                        <a:t>Winston Churchill</a:t>
                      </a:r>
                    </a:p>
                    <a:p>
                      <a:r>
                        <a:rPr lang="en-GB" sz="1100" b="1" baseline="0" dirty="0"/>
                        <a:t>September 1940</a:t>
                      </a:r>
                      <a:endParaRPr lang="en-GB" sz="1100" b="1" dirty="0"/>
                    </a:p>
                  </a:txBody>
                  <a:tcPr>
                    <a:solidFill>
                      <a:srgbClr val="C8F2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766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89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435" y="58716"/>
            <a:ext cx="7429500" cy="273090"/>
          </a:xfrm>
        </p:spPr>
        <p:txBody>
          <a:bodyPr numCol="1">
            <a:noAutofit/>
          </a:bodyPr>
          <a:lstStyle/>
          <a:p>
            <a:r>
              <a:rPr lang="en-US" sz="1400" b="1" dirty="0">
                <a:latin typeface="Century Gothic" panose="020B0502020202020204" pitchFamily="34" charset="0"/>
              </a:rPr>
              <a:t>World War </a:t>
            </a:r>
            <a:r>
              <a:rPr lang="en-US" sz="1400" b="1" dirty="0" err="1">
                <a:latin typeface="Century Gothic" panose="020B0502020202020204" pitchFamily="34" charset="0"/>
              </a:rPr>
              <a:t>II|Class</a:t>
            </a:r>
            <a:r>
              <a:rPr lang="en-US" sz="1400" b="1" dirty="0">
                <a:latin typeface="Century Gothic" panose="020B0502020202020204" pitchFamily="34" charset="0"/>
              </a:rPr>
              <a:t> 4|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9495" y="320283"/>
            <a:ext cx="96579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25035"/>
              </p:ext>
            </p:extLst>
          </p:nvPr>
        </p:nvGraphicFramePr>
        <p:xfrm>
          <a:off x="3562597" y="403396"/>
          <a:ext cx="3230089" cy="8401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33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24"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en-GB" sz="1200" dirty="0">
                          <a:latin typeface="Century Gothic" panose="020B0502020202020204" pitchFamily="34" charset="0"/>
                        </a:rPr>
                        <a:t>Countries</a:t>
                      </a:r>
                      <a:r>
                        <a:rPr lang="en-GB" altLang="en-GB" sz="1200" baseline="0" dirty="0">
                          <a:latin typeface="Century Gothic" panose="020B0502020202020204" pitchFamily="34" charset="0"/>
                        </a:rPr>
                        <a:t> in WW2</a:t>
                      </a:r>
                      <a:endParaRPr lang="en-GB" altLang="en-GB" sz="12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71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Allies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entury Gothic" panose="020B0502020202020204" pitchFamily="34" charset="0"/>
                        </a:rPr>
                        <a:t>Axis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260">
                <a:tc>
                  <a:txBody>
                    <a:bodyPr/>
                    <a:lstStyle/>
                    <a:p>
                      <a:pPr algn="ctr"/>
                      <a:endParaRPr lang="en-GB" sz="1100" b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7A16600-9CE5-7D4D-9238-FE903140D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562544"/>
              </p:ext>
            </p:extLst>
          </p:nvPr>
        </p:nvGraphicFramePr>
        <p:xfrm>
          <a:off x="109495" y="69136"/>
          <a:ext cx="3453102" cy="50207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5467">
                  <a:extLst>
                    <a:ext uri="{9D8B030D-6E8A-4147-A177-3AD203B41FA5}">
                      <a16:colId xmlns:a16="http://schemas.microsoft.com/office/drawing/2014/main" val="771789285"/>
                    </a:ext>
                  </a:extLst>
                </a:gridCol>
                <a:gridCol w="2517635">
                  <a:extLst>
                    <a:ext uri="{9D8B030D-6E8A-4147-A177-3AD203B41FA5}">
                      <a16:colId xmlns:a16="http://schemas.microsoft.com/office/drawing/2014/main" val="3453223677"/>
                    </a:ext>
                  </a:extLst>
                </a:gridCol>
              </a:tblGrid>
              <a:tr h="25059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Vocabulary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910169"/>
                  </a:ext>
                </a:extLst>
              </a:tr>
              <a:tr h="61072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Written agreement between countries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in which they agree to do a particular thing or to help each other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Someone who treats the people they have authority over in a cruel and unfair way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Breaking an agreement,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law or promise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584818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Taking control of a place quickly and suddenly,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using force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142700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When a foreign army enters a country by force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594781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endParaRPr lang="en-GB" sz="1200" b="0" i="0" u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Stopping a process, plan, or activity before it</a:t>
                      </a:r>
                      <a:r>
                        <a:rPr lang="en-GB" sz="1000" b="0" u="none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has been completed.</a:t>
                      </a:r>
                      <a:endParaRPr lang="en-GB" sz="1000" b="0" u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772385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latin typeface="Century Gothic" panose="020B0502020202020204" pitchFamily="34" charset="0"/>
                        </a:rPr>
                        <a:t>A serious disagreement and argument about something important</a:t>
                      </a:r>
                      <a:r>
                        <a:rPr lang="en-GB" sz="1000" b="0" baseline="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b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08064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i="0" dirty="0">
                          <a:latin typeface="Century Gothic" panose="020B0502020202020204" pitchFamily="34" charset="0"/>
                        </a:rPr>
                        <a:t>A death caused by an accident or violence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600408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The killing of millions of Jews by the Nazis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94389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 system</a:t>
                      </a:r>
                      <a:r>
                        <a:rPr lang="en-GB" sz="1000" baseline="0" dirty="0">
                          <a:latin typeface="Century Gothic" panose="020B0502020202020204" pitchFamily="34" charset="0"/>
                        </a:rPr>
                        <a:t> during World War 2 to limit the amount of food you were allowed to buy.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794675"/>
                  </a:ext>
                </a:extLst>
              </a:tr>
              <a:tr h="30536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Attacked by bombs dropped by enemy aircraft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20154"/>
                  </a:ext>
                </a:extLst>
              </a:tr>
              <a:tr h="458040">
                <a:tc>
                  <a:txBody>
                    <a:bodyPr/>
                    <a:lstStyle/>
                    <a:p>
                      <a:endParaRPr lang="en-GB" sz="1200" b="0" i="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To send someone to a place of safety, away from a dangerous building, town, or area.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796219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962240"/>
              </p:ext>
            </p:extLst>
          </p:nvPr>
        </p:nvGraphicFramePr>
        <p:xfrm>
          <a:off x="6828311" y="69136"/>
          <a:ext cx="2939143" cy="6674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321">
                  <a:extLst>
                    <a:ext uri="{9D8B030D-6E8A-4147-A177-3AD203B41FA5}">
                      <a16:colId xmlns:a16="http://schemas.microsoft.com/office/drawing/2014/main" val="1374111595"/>
                    </a:ext>
                  </a:extLst>
                </a:gridCol>
                <a:gridCol w="1973551">
                  <a:extLst>
                    <a:ext uri="{9D8B030D-6E8A-4147-A177-3AD203B41FA5}">
                      <a16:colId xmlns:a16="http://schemas.microsoft.com/office/drawing/2014/main" val="3817030820"/>
                    </a:ext>
                  </a:extLst>
                </a:gridCol>
              </a:tblGrid>
              <a:tr h="282144">
                <a:tc gridSpan="3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Timeline</a:t>
                      </a:r>
                    </a:p>
                  </a:txBody>
                  <a:tcPr marL="74295" marR="74295" marT="37148" marB="37148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469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1918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Treaty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of Versailles  – ending WW1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1933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Nazi Party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(led by Adolf Hitler) came to power in Germany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486300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1936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Hitler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moved troops into the Rhineland, violating the Treaty of Versailles.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675405"/>
                  </a:ext>
                </a:extLst>
              </a:tr>
              <a:tr h="207404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1938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German troops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invaded Austria.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762976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1939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German Troops invaded Czechoslovakia.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118234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</a:t>
                      </a:r>
                      <a:r>
                        <a:rPr lang="en-GB" sz="900" b="0" i="0" baseline="30000" dirty="0">
                          <a:latin typeface="Century Gothic" panose="020B0502020202020204" pitchFamily="34" charset="0"/>
                        </a:rPr>
                        <a:t>st</a:t>
                      </a: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 Sept 1939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German troops invaded Poland.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390985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3</a:t>
                      </a:r>
                      <a:r>
                        <a:rPr lang="en-GB" sz="900" b="0" i="0" baseline="30000" dirty="0">
                          <a:latin typeface="Century Gothic" panose="020B0502020202020204" pitchFamily="34" charset="0"/>
                        </a:rPr>
                        <a:t>rd</a:t>
                      </a:r>
                      <a:r>
                        <a:rPr lang="en-GB" sz="900" b="0" i="0" baseline="0" dirty="0">
                          <a:latin typeface="Century Gothic" panose="020B0502020202020204" pitchFamily="34" charset="0"/>
                        </a:rPr>
                        <a:t> Sept 1939</a:t>
                      </a:r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Britain declared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war on Germany because they invaded Poland. The Second World War started.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36554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July-Oct 1940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Battle of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Britain – attacks on British towns, cities and ports from the German air force.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644668"/>
                  </a:ext>
                </a:extLst>
              </a:tr>
              <a:tr h="492454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Sept 1940 – May</a:t>
                      </a:r>
                      <a:r>
                        <a:rPr lang="en-GB" sz="900" b="0" i="0" baseline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1941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The Blitz attacks: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German bomber planes attacked Britain at night.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524806"/>
                  </a:ext>
                </a:extLst>
              </a:tr>
              <a:tr h="476467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June-Aug 1944</a:t>
                      </a: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June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6 1944, known as D Day, was the start of Operation Overlord and liberation of Western Europe.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75431"/>
                  </a:ext>
                </a:extLst>
              </a:tr>
              <a:tr h="341936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8</a:t>
                      </a:r>
                      <a:r>
                        <a:rPr lang="en-GB" sz="900" b="0" i="0" baseline="30000" dirty="0">
                          <a:latin typeface="Century Gothic" panose="020B0502020202020204" pitchFamily="34" charset="0"/>
                        </a:rPr>
                        <a:t>th</a:t>
                      </a:r>
                      <a:r>
                        <a:rPr lang="en-GB" sz="900" b="0" i="0" dirty="0">
                          <a:latin typeface="Century Gothic" panose="020B0502020202020204" pitchFamily="34" charset="0"/>
                        </a:rPr>
                        <a:t> May</a:t>
                      </a:r>
                      <a:r>
                        <a:rPr lang="en-GB" sz="900" b="0" i="0" baseline="0" dirty="0">
                          <a:latin typeface="Century Gothic" panose="020B0502020202020204" pitchFamily="34" charset="0"/>
                        </a:rPr>
                        <a:t> 1945</a:t>
                      </a:r>
                      <a:endParaRPr lang="en-GB" sz="900" b="0" i="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6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50" dirty="0">
                          <a:latin typeface="Century Gothic" panose="020B0502020202020204" pitchFamily="34" charset="0"/>
                        </a:rPr>
                        <a:t>Victory in Europe Day</a:t>
                      </a:r>
                      <a:r>
                        <a:rPr lang="en-GB" sz="850" baseline="0" dirty="0">
                          <a:latin typeface="Century Gothic" panose="020B0502020202020204" pitchFamily="34" charset="0"/>
                        </a:rPr>
                        <a:t> (VE Day) – the day the war officially ended.</a:t>
                      </a:r>
                      <a:endParaRPr lang="en-GB" sz="85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rgbClr val="7030A0">
                        <a:alpha val="2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608223"/>
                  </a:ext>
                </a:extLst>
              </a:tr>
              <a:tr h="203833">
                <a:tc gridSpan="3">
                  <a:txBody>
                    <a:bodyPr/>
                    <a:lstStyle/>
                    <a:p>
                      <a:pPr algn="ctr"/>
                      <a:r>
                        <a:rPr lang="en-GB" sz="1100" b="1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Famous</a:t>
                      </a:r>
                      <a:r>
                        <a:rPr lang="en-GB" sz="1100" b="1" kern="1200" baseline="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People</a:t>
                      </a:r>
                      <a:endParaRPr lang="en-GB" sz="1100" b="1" kern="1200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278743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Neville Chamberlain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Prime Minister of Britain during the outbreak of WW2.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023274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Winston Churchill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Prime Minister of Britain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for the majority of WW2.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791788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Franklin D Roosevelt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President of the USA during WW2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42046"/>
                  </a:ext>
                </a:extLst>
              </a:tr>
              <a:tr h="24258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Joseph Stalin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Leader of Russia during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WW2.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302926"/>
                  </a:ext>
                </a:extLst>
              </a:tr>
              <a:tr h="341936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Benito Mussolini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Leader of Italy during WW2.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622440"/>
                  </a:ext>
                </a:extLst>
              </a:tr>
              <a:tr h="425297">
                <a:tc gridSpan="2">
                  <a:txBody>
                    <a:bodyPr/>
                    <a:lstStyle/>
                    <a:p>
                      <a:r>
                        <a:rPr lang="en-GB" sz="900" b="1" i="1" dirty="0">
                          <a:latin typeface="Century Gothic" panose="020B0502020202020204" pitchFamily="34" charset="0"/>
                        </a:rPr>
                        <a:t>Anne Frank</a:t>
                      </a:r>
                    </a:p>
                  </a:txBody>
                  <a:tcPr marL="74295" marR="74295" marT="37148" marB="37148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A victim of the Holocaust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who kept a diary of her time in hiding.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9980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002375"/>
              </p:ext>
            </p:extLst>
          </p:nvPr>
        </p:nvGraphicFramePr>
        <p:xfrm>
          <a:off x="3598222" y="1594514"/>
          <a:ext cx="3176485" cy="2087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485">
                  <a:extLst>
                    <a:ext uri="{9D8B030D-6E8A-4147-A177-3AD203B41FA5}">
                      <a16:colId xmlns:a16="http://schemas.microsoft.com/office/drawing/2014/main" val="3508546008"/>
                    </a:ext>
                  </a:extLst>
                </a:gridCol>
              </a:tblGrid>
              <a:tr h="19497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The</a:t>
                      </a:r>
                      <a:r>
                        <a:rPr lang="en-GB" sz="1100" baseline="0" dirty="0">
                          <a:latin typeface="Century Gothic" panose="020B0502020202020204" pitchFamily="34" charset="0"/>
                        </a:rPr>
                        <a:t> Home Front</a:t>
                      </a:r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9697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The Government issued </a:t>
                      </a:r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gas masks</a:t>
                      </a:r>
                      <a:r>
                        <a:rPr lang="en-GB" sz="900" b="0" dirty="0">
                          <a:latin typeface="Century Gothic" panose="020B0502020202020204" pitchFamily="34" charset="0"/>
                        </a:rPr>
                        <a:t> to</a:t>
                      </a:r>
                      <a:r>
                        <a:rPr lang="en-GB" sz="900" b="0" baseline="0" dirty="0">
                          <a:latin typeface="Century Gothic" panose="020B0502020202020204" pitchFamily="34" charset="0"/>
                        </a:rPr>
                        <a:t> everyone in Britain.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91135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German submarines were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attacking British ships creating a shortage of supplies. This led to </a:t>
                      </a:r>
                      <a:r>
                        <a:rPr lang="en-GB" sz="900" b="1" baseline="0" dirty="0">
                          <a:latin typeface="Century Gothic" panose="020B0502020202020204" pitchFamily="34" charset="0"/>
                        </a:rPr>
                        <a:t>rationing.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7683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Propaganda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posters were used to encourage citizens to at safely and support the war effort.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113313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Air raid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shelters were built in gardens called </a:t>
                      </a:r>
                      <a:r>
                        <a:rPr lang="en-GB" sz="900" b="1" baseline="0" dirty="0">
                          <a:latin typeface="Century Gothic" panose="020B0502020202020204" pitchFamily="34" charset="0"/>
                        </a:rPr>
                        <a:t>Anderson Shelters.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28958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Shelters under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stairs or in a house were called </a:t>
                      </a:r>
                      <a:r>
                        <a:rPr lang="en-GB" sz="900" b="1" baseline="0" dirty="0">
                          <a:latin typeface="Century Gothic" panose="020B0502020202020204" pitchFamily="34" charset="0"/>
                        </a:rPr>
                        <a:t>Morrison Shelters.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916987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876499"/>
              </p:ext>
            </p:extLst>
          </p:nvPr>
        </p:nvGraphicFramePr>
        <p:xfrm>
          <a:off x="3607211" y="3690111"/>
          <a:ext cx="3176485" cy="1587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485">
                  <a:extLst>
                    <a:ext uri="{9D8B030D-6E8A-4147-A177-3AD203B41FA5}">
                      <a16:colId xmlns:a16="http://schemas.microsoft.com/office/drawing/2014/main" val="3508546008"/>
                    </a:ext>
                  </a:extLst>
                </a:gridCol>
              </a:tblGrid>
              <a:tr h="19497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Women</a:t>
                      </a:r>
                      <a:r>
                        <a:rPr lang="en-GB" sz="1100" baseline="0" dirty="0">
                          <a:latin typeface="Century Gothic" panose="020B0502020202020204" pitchFamily="34" charset="0"/>
                        </a:rPr>
                        <a:t> and Children at War</a:t>
                      </a:r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9697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Children were taught drills on how to get safety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in case of an air raid.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91135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Many children were evacuated from cities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to the countryside. 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76830"/>
                  </a:ext>
                </a:extLst>
              </a:tr>
              <a:tr h="23117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Women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worked in factories e.g. as mechanics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113313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Century Gothic" panose="020B0502020202020204" pitchFamily="34" charset="0"/>
                        </a:rPr>
                        <a:t>Women became more</a:t>
                      </a:r>
                      <a:r>
                        <a:rPr lang="en-GB" sz="900" baseline="0" dirty="0">
                          <a:latin typeface="Century Gothic" panose="020B0502020202020204" pitchFamily="34" charset="0"/>
                        </a:rPr>
                        <a:t> independent, felt valued and were an important part of victory.</a:t>
                      </a:r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2895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249707"/>
              </p:ext>
            </p:extLst>
          </p:nvPr>
        </p:nvGraphicFramePr>
        <p:xfrm>
          <a:off x="3598222" y="5290408"/>
          <a:ext cx="3176486" cy="144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486">
                  <a:extLst>
                    <a:ext uri="{9D8B030D-6E8A-4147-A177-3AD203B41FA5}">
                      <a16:colId xmlns:a16="http://schemas.microsoft.com/office/drawing/2014/main" val="3508546008"/>
                    </a:ext>
                  </a:extLst>
                </a:gridCol>
              </a:tblGrid>
              <a:tr h="19497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Propaganda</a:t>
                      </a:r>
                      <a:r>
                        <a:rPr lang="en-GB" sz="1100" baseline="0" dirty="0">
                          <a:latin typeface="Century Gothic" panose="020B0502020202020204" pitchFamily="34" charset="0"/>
                        </a:rPr>
                        <a:t> Posters</a:t>
                      </a:r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96970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entury Gothic" panose="020B0502020202020204" pitchFamily="34" charset="0"/>
                        </a:rPr>
                        <a:t>Propaganda posters were used to encourage citizens to act safely and support the war effort.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91135"/>
                  </a:ext>
                </a:extLst>
              </a:tr>
              <a:tr h="337887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‘</a:t>
                      </a:r>
                      <a:r>
                        <a:rPr lang="en-GB" sz="950" b="1" dirty="0">
                          <a:latin typeface="Century Gothic" panose="020B0502020202020204" pitchFamily="34" charset="0"/>
                        </a:rPr>
                        <a:t>Make Do and Mend’</a:t>
                      </a:r>
                    </a:p>
                    <a:p>
                      <a:pPr algn="ctr"/>
                      <a:r>
                        <a:rPr lang="en-GB" sz="950" b="1" dirty="0">
                          <a:latin typeface="Century Gothic" panose="020B0502020202020204" pitchFamily="34" charset="0"/>
                        </a:rPr>
                        <a:t>‘Loose</a:t>
                      </a:r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 Lips Sink Ships’</a:t>
                      </a:r>
                    </a:p>
                    <a:p>
                      <a:pPr algn="ctr"/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‘Careless Talk Costs Lives’</a:t>
                      </a:r>
                    </a:p>
                    <a:p>
                      <a:pPr algn="ctr"/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‘Dig for Victory’</a:t>
                      </a:r>
                    </a:p>
                    <a:p>
                      <a:pPr algn="ctr"/>
                      <a:r>
                        <a:rPr lang="en-GB" sz="950" b="1" baseline="0" dirty="0">
                          <a:latin typeface="Century Gothic" panose="020B0502020202020204" pitchFamily="34" charset="0"/>
                        </a:rPr>
                        <a:t>‘Let us go forward together’</a:t>
                      </a:r>
                      <a:endParaRPr lang="en-GB" sz="95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7683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273357"/>
              </p:ext>
            </p:extLst>
          </p:nvPr>
        </p:nvGraphicFramePr>
        <p:xfrm>
          <a:off x="109495" y="5183420"/>
          <a:ext cx="3435124" cy="154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5124">
                  <a:extLst>
                    <a:ext uri="{9D8B030D-6E8A-4147-A177-3AD203B41FA5}">
                      <a16:colId xmlns:a16="http://schemas.microsoft.com/office/drawing/2014/main" val="2220058127"/>
                    </a:ext>
                  </a:extLst>
                </a:gridCol>
              </a:tblGrid>
              <a:tr h="371331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entury Gothic" panose="020B0502020202020204" pitchFamily="34" charset="0"/>
                        </a:rPr>
                        <a:t>Quotations</a:t>
                      </a:r>
                    </a:p>
                  </a:txBody>
                  <a:tcPr>
                    <a:solidFill>
                      <a:srgbClr val="2FB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971696"/>
                  </a:ext>
                </a:extLst>
              </a:tr>
              <a:tr h="1175837">
                <a:tc>
                  <a:txBody>
                    <a:bodyPr/>
                    <a:lstStyle/>
                    <a:p>
                      <a:r>
                        <a:rPr lang="en-GB" sz="1100" b="1" dirty="0"/>
                        <a:t>‘We shall fight on the beaches, we shall fight on the</a:t>
                      </a:r>
                      <a:r>
                        <a:rPr lang="en-GB" sz="1100" b="1" baseline="0" dirty="0"/>
                        <a:t> landing grounds, we shall fight in the fields and in the streets, we shall fight in the hills; we shall never surrender’</a:t>
                      </a:r>
                    </a:p>
                    <a:p>
                      <a:r>
                        <a:rPr lang="en-GB" sz="1100" b="1" baseline="0" dirty="0"/>
                        <a:t>Winston Churchill</a:t>
                      </a:r>
                    </a:p>
                    <a:p>
                      <a:r>
                        <a:rPr lang="en-GB" sz="1100" b="1" baseline="0" dirty="0"/>
                        <a:t>September 1940</a:t>
                      </a:r>
                      <a:endParaRPr lang="en-GB" sz="1100" b="1" dirty="0"/>
                    </a:p>
                  </a:txBody>
                  <a:tcPr>
                    <a:solidFill>
                      <a:srgbClr val="C8F2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766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232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5136</TotalTime>
  <Words>1220</Words>
  <Application>Microsoft Office PowerPoint</Application>
  <PresentationFormat>A4 Paper (210x297 mm)</PresentationFormat>
  <Paragraphs>171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World War II|Class 4|</vt:lpstr>
      <vt:lpstr>World War II|Class 4|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Deputy</cp:lastModifiedBy>
  <cp:revision>105</cp:revision>
  <cp:lastPrinted>2020-11-25T17:19:02Z</cp:lastPrinted>
  <dcterms:created xsi:type="dcterms:W3CDTF">2017-10-15T20:56:30Z</dcterms:created>
  <dcterms:modified xsi:type="dcterms:W3CDTF">2024-07-18T14:16:28Z</dcterms:modified>
</cp:coreProperties>
</file>