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72" r:id="rId14"/>
    <p:sldId id="273" r:id="rId15"/>
    <p:sldId id="276" r:id="rId16"/>
    <p:sldId id="277" r:id="rId17"/>
    <p:sldId id="282" r:id="rId18"/>
    <p:sldId id="283" r:id="rId19"/>
    <p:sldId id="284" r:id="rId20"/>
    <p:sldId id="286" r:id="rId21"/>
    <p:sldId id="289" r:id="rId22"/>
    <p:sldId id="291" r:id="rId23"/>
    <p:sldId id="293" r:id="rId24"/>
    <p:sldId id="294" r:id="rId25"/>
    <p:sldId id="295" r:id="rId26"/>
    <p:sldId id="296"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2250"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B837B-86CB-44D8-9FA8-CFE2DD177B70}" type="datetimeFigureOut">
              <a:rPr lang="en-GB" smtClean="0"/>
              <a:t>10/11/2016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52E7C2-8E53-4D71-AF17-BFCBA0A32221}" type="slidenum">
              <a:rPr lang="en-GB" smtClean="0"/>
              <a:t>‹#›</a:t>
            </a:fld>
            <a:endParaRPr lang="en-GB"/>
          </a:p>
        </p:txBody>
      </p:sp>
    </p:spTree>
    <p:extLst>
      <p:ext uri="{BB962C8B-B14F-4D97-AF65-F5344CB8AC3E}">
        <p14:creationId xmlns:p14="http://schemas.microsoft.com/office/powerpoint/2010/main" val="4281228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A6DCF0-687D-4D5B-B50E-15314ADF6FAA}" type="slidenum">
              <a:rPr lang="en-GB" smtClean="0"/>
              <a:t>21</a:t>
            </a:fld>
            <a:endParaRPr lang="en-GB"/>
          </a:p>
        </p:txBody>
      </p:sp>
    </p:spTree>
    <p:extLst>
      <p:ext uri="{BB962C8B-B14F-4D97-AF65-F5344CB8AC3E}">
        <p14:creationId xmlns:p14="http://schemas.microsoft.com/office/powerpoint/2010/main" val="11816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2C9BD3-45BF-4463-9189-39D6F1E9D7C4}" type="datetimeFigureOut">
              <a:rPr lang="en-GB" smtClean="0"/>
              <a:t>10/11/2016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92FC0-99DA-495E-86FC-FDF5D7B99D36}" type="slidenum">
              <a:rPr lang="en-GB" smtClean="0"/>
              <a:t>‹#›</a:t>
            </a:fld>
            <a:endParaRPr lang="en-GB"/>
          </a:p>
        </p:txBody>
      </p:sp>
    </p:spTree>
    <p:extLst>
      <p:ext uri="{BB962C8B-B14F-4D97-AF65-F5344CB8AC3E}">
        <p14:creationId xmlns:p14="http://schemas.microsoft.com/office/powerpoint/2010/main" val="382037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2C9BD3-45BF-4463-9189-39D6F1E9D7C4}" type="datetimeFigureOut">
              <a:rPr lang="en-GB" smtClean="0"/>
              <a:t>10/11/2016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92FC0-99DA-495E-86FC-FDF5D7B99D36}" type="slidenum">
              <a:rPr lang="en-GB" smtClean="0"/>
              <a:t>‹#›</a:t>
            </a:fld>
            <a:endParaRPr lang="en-GB"/>
          </a:p>
        </p:txBody>
      </p:sp>
    </p:spTree>
    <p:extLst>
      <p:ext uri="{BB962C8B-B14F-4D97-AF65-F5344CB8AC3E}">
        <p14:creationId xmlns:p14="http://schemas.microsoft.com/office/powerpoint/2010/main" val="394726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2C9BD3-45BF-4463-9189-39D6F1E9D7C4}" type="datetimeFigureOut">
              <a:rPr lang="en-GB" smtClean="0"/>
              <a:t>10/11/2016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92FC0-99DA-495E-86FC-FDF5D7B99D36}" type="slidenum">
              <a:rPr lang="en-GB" smtClean="0"/>
              <a:t>‹#›</a:t>
            </a:fld>
            <a:endParaRPr lang="en-GB"/>
          </a:p>
        </p:txBody>
      </p:sp>
    </p:spTree>
    <p:extLst>
      <p:ext uri="{BB962C8B-B14F-4D97-AF65-F5344CB8AC3E}">
        <p14:creationId xmlns:p14="http://schemas.microsoft.com/office/powerpoint/2010/main" val="111779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2C9BD3-45BF-4463-9189-39D6F1E9D7C4}" type="datetimeFigureOut">
              <a:rPr lang="en-GB" smtClean="0"/>
              <a:t>10/11/2016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92FC0-99DA-495E-86FC-FDF5D7B99D36}" type="slidenum">
              <a:rPr lang="en-GB" smtClean="0"/>
              <a:t>‹#›</a:t>
            </a:fld>
            <a:endParaRPr lang="en-GB"/>
          </a:p>
        </p:txBody>
      </p:sp>
    </p:spTree>
    <p:extLst>
      <p:ext uri="{BB962C8B-B14F-4D97-AF65-F5344CB8AC3E}">
        <p14:creationId xmlns:p14="http://schemas.microsoft.com/office/powerpoint/2010/main" val="6327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2C9BD3-45BF-4463-9189-39D6F1E9D7C4}" type="datetimeFigureOut">
              <a:rPr lang="en-GB" smtClean="0"/>
              <a:t>10/11/2016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92FC0-99DA-495E-86FC-FDF5D7B99D36}" type="slidenum">
              <a:rPr lang="en-GB" smtClean="0"/>
              <a:t>‹#›</a:t>
            </a:fld>
            <a:endParaRPr lang="en-GB"/>
          </a:p>
        </p:txBody>
      </p:sp>
    </p:spTree>
    <p:extLst>
      <p:ext uri="{BB962C8B-B14F-4D97-AF65-F5344CB8AC3E}">
        <p14:creationId xmlns:p14="http://schemas.microsoft.com/office/powerpoint/2010/main" val="36210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2C9BD3-45BF-4463-9189-39D6F1E9D7C4}" type="datetimeFigureOut">
              <a:rPr lang="en-GB" smtClean="0"/>
              <a:t>10/11/2016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92FC0-99DA-495E-86FC-FDF5D7B99D36}" type="slidenum">
              <a:rPr lang="en-GB" smtClean="0"/>
              <a:t>‹#›</a:t>
            </a:fld>
            <a:endParaRPr lang="en-GB"/>
          </a:p>
        </p:txBody>
      </p:sp>
    </p:spTree>
    <p:extLst>
      <p:ext uri="{BB962C8B-B14F-4D97-AF65-F5344CB8AC3E}">
        <p14:creationId xmlns:p14="http://schemas.microsoft.com/office/powerpoint/2010/main" val="31781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2C9BD3-45BF-4463-9189-39D6F1E9D7C4}" type="datetimeFigureOut">
              <a:rPr lang="en-GB" smtClean="0"/>
              <a:t>10/11/2016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492FC0-99DA-495E-86FC-FDF5D7B99D36}" type="slidenum">
              <a:rPr lang="en-GB" smtClean="0"/>
              <a:t>‹#›</a:t>
            </a:fld>
            <a:endParaRPr lang="en-GB"/>
          </a:p>
        </p:txBody>
      </p:sp>
    </p:spTree>
    <p:extLst>
      <p:ext uri="{BB962C8B-B14F-4D97-AF65-F5344CB8AC3E}">
        <p14:creationId xmlns:p14="http://schemas.microsoft.com/office/powerpoint/2010/main" val="3155781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2C9BD3-45BF-4463-9189-39D6F1E9D7C4}" type="datetimeFigureOut">
              <a:rPr lang="en-GB" smtClean="0"/>
              <a:t>10/11/2016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492FC0-99DA-495E-86FC-FDF5D7B99D36}" type="slidenum">
              <a:rPr lang="en-GB" smtClean="0"/>
              <a:t>‹#›</a:t>
            </a:fld>
            <a:endParaRPr lang="en-GB"/>
          </a:p>
        </p:txBody>
      </p:sp>
    </p:spTree>
    <p:extLst>
      <p:ext uri="{BB962C8B-B14F-4D97-AF65-F5344CB8AC3E}">
        <p14:creationId xmlns:p14="http://schemas.microsoft.com/office/powerpoint/2010/main" val="308980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C9BD3-45BF-4463-9189-39D6F1E9D7C4}" type="datetimeFigureOut">
              <a:rPr lang="en-GB" smtClean="0"/>
              <a:t>10/11/2016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492FC0-99DA-495E-86FC-FDF5D7B99D36}" type="slidenum">
              <a:rPr lang="en-GB" smtClean="0"/>
              <a:t>‹#›</a:t>
            </a:fld>
            <a:endParaRPr lang="en-GB"/>
          </a:p>
        </p:txBody>
      </p:sp>
    </p:spTree>
    <p:extLst>
      <p:ext uri="{BB962C8B-B14F-4D97-AF65-F5344CB8AC3E}">
        <p14:creationId xmlns:p14="http://schemas.microsoft.com/office/powerpoint/2010/main" val="374614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2C9BD3-45BF-4463-9189-39D6F1E9D7C4}" type="datetimeFigureOut">
              <a:rPr lang="en-GB" smtClean="0"/>
              <a:t>10/11/2016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92FC0-99DA-495E-86FC-FDF5D7B99D36}" type="slidenum">
              <a:rPr lang="en-GB" smtClean="0"/>
              <a:t>‹#›</a:t>
            </a:fld>
            <a:endParaRPr lang="en-GB"/>
          </a:p>
        </p:txBody>
      </p:sp>
    </p:spTree>
    <p:extLst>
      <p:ext uri="{BB962C8B-B14F-4D97-AF65-F5344CB8AC3E}">
        <p14:creationId xmlns:p14="http://schemas.microsoft.com/office/powerpoint/2010/main" val="549985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2C9BD3-45BF-4463-9189-39D6F1E9D7C4}" type="datetimeFigureOut">
              <a:rPr lang="en-GB" smtClean="0"/>
              <a:t>10/11/2016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92FC0-99DA-495E-86FC-FDF5D7B99D36}" type="slidenum">
              <a:rPr lang="en-GB" smtClean="0"/>
              <a:t>‹#›</a:t>
            </a:fld>
            <a:endParaRPr lang="en-GB"/>
          </a:p>
        </p:txBody>
      </p:sp>
    </p:spTree>
    <p:extLst>
      <p:ext uri="{BB962C8B-B14F-4D97-AF65-F5344CB8AC3E}">
        <p14:creationId xmlns:p14="http://schemas.microsoft.com/office/powerpoint/2010/main" val="61690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C9BD3-45BF-4463-9189-39D6F1E9D7C4}" type="datetimeFigureOut">
              <a:rPr lang="en-GB" smtClean="0"/>
              <a:t>10/11/2016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92FC0-99DA-495E-86FC-FDF5D7B99D36}" type="slidenum">
              <a:rPr lang="en-GB" smtClean="0"/>
              <a:t>‹#›</a:t>
            </a:fld>
            <a:endParaRPr lang="en-GB"/>
          </a:p>
        </p:txBody>
      </p:sp>
    </p:spTree>
    <p:extLst>
      <p:ext uri="{BB962C8B-B14F-4D97-AF65-F5344CB8AC3E}">
        <p14:creationId xmlns:p14="http://schemas.microsoft.com/office/powerpoint/2010/main" val="21566910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imgres?q=your+child+needs+you&amp;um=1&amp;hl=en&amp;sa=N&amp;tbo=d&amp;biw=1366&amp;bih=651&amp;tbm=isch&amp;tbnid=CQf0RTAbUvueoM:&amp;imgrefurl=http://easystreetlearning.com/Extras/EasyStreetLearning-And-Tuition-Compared.php&amp;docid=BVtaK9wWe4756M&amp;imgurl=http://easystreetlearning.com/bits2/images/Your-Child-Needs-You1.png&amp;w=234&amp;h=258&amp;ei=sJOzUPDOFKnR4QSyl4GgBA&amp;zoom=1&amp;iact=hc&amp;vpx=2&amp;vpy=146&amp;dur=9859&amp;hovh=206&amp;hovw=187&amp;tx=102&amp;ty=111&amp;sig=117822369676298772633&amp;page=1&amp;tbnh=144&amp;tbnw=135&amp;start=0&amp;ndsp=23&amp;ved=1t:429,r:0,s:0,i:8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wowhow.co.uk/the-three-little-pigs-377-p.asp"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imgres?imgurl=http://forcoloredgurls.com/wp-content/uploads/2011/10/Positive-Attitude.png&amp;imgrefurl=http://forcoloredgurls.com/2011/10/feel-good-fridays-11-ways-to-develop-a-positive-attitude/&amp;usg=__8VJ2LoDd5Gm8CS-tIR5P8UCy_Sk=&amp;h=378&amp;w=379&amp;sz=155&amp;hl=en&amp;start=14&amp;zoom=1&amp;tbnid=fBZYMKWaEgGSvM:&amp;tbnh=123&amp;tbnw=123&amp;ei=4oC7UJegBMjPtQbanYHoAQ&amp;prev=/search?q=positive+attitude&amp;start=10&amp;num=10&amp;hl=en&amp;sa=N&amp;tbo=d&amp;biw=1366&amp;bih=651&amp;site=imghp&amp;tbm=isch&amp;itbs=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imgres?imgurl=http://www.teenwritersbloc.com/wp-content/uploads/2012/04/positive-thinking.gif&amp;imgrefurl=http://www.teenwritersbloc.com/2012/04/13/spring-cleaning-amy-adopts-positive-attitude/&amp;usg=__Avk8CClZyCPI5Cmbyi-1TMv60u0=&amp;h=270&amp;w=264&amp;sz=4&amp;hl=en&amp;start=15&amp;zoom=1&amp;tbnid=xEdFllzVInD-dM:&amp;tbnh=113&amp;tbnw=110&amp;ei=4oC7UJegBMjPtQbanYHoAQ&amp;prev=/search?q=positive+attitude&amp;start=10&amp;num=10&amp;hl=en&amp;sa=N&amp;tbo=d&amp;biw=1366&amp;bih=651&amp;site=imghp&amp;tbm=isch&amp;itbs=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2400" cy="1470025"/>
          </a:xfrm>
        </p:spPr>
        <p:txBody>
          <a:bodyPr>
            <a:noAutofit/>
          </a:bodyPr>
          <a:lstStyle/>
          <a:p>
            <a:r>
              <a:rPr lang="en-GB" sz="6600" b="1" dirty="0" smtClean="0">
                <a:latin typeface="SassoonPrimaryInfant" pitchFamily="2" charset="0"/>
              </a:rPr>
              <a:t>Everyday Learning</a:t>
            </a:r>
            <a:endParaRPr lang="en-GB" sz="6600" b="1" dirty="0">
              <a:latin typeface="SassoonPrimaryInfant" pitchFamily="2" charset="0"/>
            </a:endParaRPr>
          </a:p>
        </p:txBody>
      </p:sp>
      <p:pic>
        <p:nvPicPr>
          <p:cNvPr id="1026" name="Picture 2" descr="http://www.cbtrust.org.uk/images/child_lea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708920"/>
            <a:ext cx="4596373" cy="3050321"/>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90621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12968" cy="980728"/>
          </a:xfrm>
        </p:spPr>
        <p:txBody>
          <a:bodyPr>
            <a:normAutofit/>
          </a:bodyPr>
          <a:lstStyle/>
          <a:p>
            <a:pPr algn="l"/>
            <a:r>
              <a:rPr lang="en-GB" sz="3600" b="1" dirty="0" smtClean="0">
                <a:latin typeface="SassoonPrimaryInfant" pitchFamily="2" charset="0"/>
              </a:rPr>
              <a:t>Getting your child to ask questions…</a:t>
            </a:r>
            <a:endParaRPr lang="en-GB" sz="3600" b="1" dirty="0">
              <a:latin typeface="SassoonPrimaryInfant" pitchFamily="2" charset="0"/>
            </a:endParaRPr>
          </a:p>
        </p:txBody>
      </p:sp>
      <p:sp>
        <p:nvSpPr>
          <p:cNvPr id="3" name="Content Placeholder 2"/>
          <p:cNvSpPr>
            <a:spLocks noGrp="1"/>
          </p:cNvSpPr>
          <p:nvPr>
            <p:ph idx="1"/>
          </p:nvPr>
        </p:nvSpPr>
        <p:spPr>
          <a:xfrm>
            <a:off x="179512" y="692696"/>
            <a:ext cx="8784976" cy="6048672"/>
          </a:xfrm>
        </p:spPr>
        <p:txBody>
          <a:bodyPr>
            <a:normAutofit fontScale="77500" lnSpcReduction="20000"/>
          </a:bodyPr>
          <a:lstStyle/>
          <a:p>
            <a:pPr marL="0" indent="0" algn="ctr">
              <a:buNone/>
            </a:pPr>
            <a:r>
              <a:rPr lang="en-GB" dirty="0" smtClean="0">
                <a:solidFill>
                  <a:srgbClr val="FFC000"/>
                </a:solidFill>
                <a:latin typeface="SassoonPrimaryInfant" pitchFamily="2" charset="0"/>
              </a:rPr>
              <a:t>“…the best learners ask the best questions.”</a:t>
            </a:r>
          </a:p>
          <a:p>
            <a:pPr marL="0" indent="0" algn="ctr">
              <a:buNone/>
            </a:pPr>
            <a:endParaRPr lang="en-GB" dirty="0">
              <a:solidFill>
                <a:srgbClr val="FFC000"/>
              </a:solidFill>
            </a:endParaRPr>
          </a:p>
          <a:p>
            <a:r>
              <a:rPr lang="en-GB" sz="2800" dirty="0" smtClean="0">
                <a:solidFill>
                  <a:srgbClr val="FFFF00"/>
                </a:solidFill>
                <a:latin typeface="SassoonPrimaryInfant" pitchFamily="2" charset="0"/>
              </a:rPr>
              <a:t>Encourage them to ask you what new vocabulary/words mean.</a:t>
            </a:r>
          </a:p>
          <a:p>
            <a:r>
              <a:rPr lang="en-GB" sz="2800" dirty="0" smtClean="0">
                <a:solidFill>
                  <a:srgbClr val="FFFF00"/>
                </a:solidFill>
                <a:latin typeface="SassoonPrimaryInfant" pitchFamily="2" charset="0"/>
              </a:rPr>
              <a:t>Encourage them to ask ‘why?’ questions.</a:t>
            </a:r>
          </a:p>
          <a:p>
            <a:r>
              <a:rPr lang="en-GB" sz="2800" dirty="0" smtClean="0">
                <a:solidFill>
                  <a:srgbClr val="FFFF00"/>
                </a:solidFill>
                <a:latin typeface="SassoonPrimaryInfant" pitchFamily="2" charset="0"/>
              </a:rPr>
              <a:t>Ask them ‘Why do you think that happened/works?’</a:t>
            </a:r>
          </a:p>
          <a:p>
            <a:r>
              <a:rPr lang="en-GB" sz="2800" dirty="0" smtClean="0">
                <a:solidFill>
                  <a:srgbClr val="FFFF00"/>
                </a:solidFill>
                <a:latin typeface="SassoonPrimaryInfant" pitchFamily="2" charset="0"/>
              </a:rPr>
              <a:t>Play: ‘Ask me a why/what/when/where question about my day’.</a:t>
            </a:r>
          </a:p>
          <a:p>
            <a:r>
              <a:rPr lang="en-GB" sz="2800" dirty="0" smtClean="0">
                <a:solidFill>
                  <a:srgbClr val="FFFF00"/>
                </a:solidFill>
                <a:latin typeface="SassoonPrimaryInfant" pitchFamily="2" charset="0"/>
              </a:rPr>
              <a:t>Answer their ‘why’ questions as best as you can.</a:t>
            </a:r>
          </a:p>
          <a:p>
            <a:r>
              <a:rPr lang="en-GB" sz="2800" dirty="0" smtClean="0">
                <a:solidFill>
                  <a:srgbClr val="FFFF00"/>
                </a:solidFill>
                <a:latin typeface="SassoonPrimaryInfant" pitchFamily="2" charset="0"/>
              </a:rPr>
              <a:t>Do 1-to-1 show and tell.</a:t>
            </a:r>
          </a:p>
          <a:p>
            <a:r>
              <a:rPr lang="en-GB" sz="2800" dirty="0" smtClean="0">
                <a:solidFill>
                  <a:srgbClr val="FFFF00"/>
                </a:solidFill>
                <a:latin typeface="SassoonPrimaryInfant" pitchFamily="2" charset="0"/>
              </a:rPr>
              <a:t>When you answer questions, use correct vocabulary – this builds vocabulary and makes them feel very grown up.</a:t>
            </a:r>
          </a:p>
          <a:p>
            <a:r>
              <a:rPr lang="en-GB" sz="2800" dirty="0" smtClean="0">
                <a:solidFill>
                  <a:srgbClr val="FFFF00"/>
                </a:solidFill>
                <a:latin typeface="SassoonPrimaryInfant" pitchFamily="2" charset="0"/>
              </a:rPr>
              <a:t>When you don’t know the answer, find out together – ask someone else OR look it up.</a:t>
            </a:r>
          </a:p>
          <a:p>
            <a:r>
              <a:rPr lang="en-GB" sz="2800" dirty="0" smtClean="0">
                <a:solidFill>
                  <a:srgbClr val="FFFF00"/>
                </a:solidFill>
                <a:latin typeface="SassoonPrimaryInfant" pitchFamily="2" charset="0"/>
              </a:rPr>
              <a:t>Ask your child what they did today in school to model questioning.  When they have forgotten (!!), give them prompters or have a record of all we’ve learnt this week.  Challenge them to teach you something new each week/day.</a:t>
            </a:r>
          </a:p>
          <a:p>
            <a:r>
              <a:rPr lang="en-GB" sz="2800" dirty="0" smtClean="0">
                <a:solidFill>
                  <a:srgbClr val="FFFF00"/>
                </a:solidFill>
                <a:latin typeface="SassoonPrimaryInfant" pitchFamily="2" charset="0"/>
              </a:rPr>
              <a:t>Interview people for school projects / diaries </a:t>
            </a:r>
            <a:r>
              <a:rPr lang="en-GB" sz="2800" dirty="0" err="1" smtClean="0">
                <a:solidFill>
                  <a:srgbClr val="FFFF00"/>
                </a:solidFill>
                <a:latin typeface="SassoonPrimaryInfant" pitchFamily="2" charset="0"/>
              </a:rPr>
              <a:t>etc</a:t>
            </a:r>
            <a:r>
              <a:rPr lang="en-GB" sz="2800" dirty="0" smtClean="0">
                <a:solidFill>
                  <a:srgbClr val="FFFF00"/>
                </a:solidFill>
                <a:latin typeface="SassoonPrimaryInfant" pitchFamily="2" charset="0"/>
              </a:rPr>
              <a:t> and write up answers.</a:t>
            </a:r>
          </a:p>
          <a:p>
            <a:endParaRPr lang="en-GB" dirty="0">
              <a:solidFill>
                <a:srgbClr val="FFFF00"/>
              </a:solidFill>
            </a:endParaRPr>
          </a:p>
        </p:txBody>
      </p:sp>
    </p:spTree>
    <p:extLst>
      <p:ext uri="{BB962C8B-B14F-4D97-AF65-F5344CB8AC3E}">
        <p14:creationId xmlns:p14="http://schemas.microsoft.com/office/powerpoint/2010/main" val="371680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C000"/>
                </a:solidFill>
                <a:latin typeface="SassoonPrimaryInfant" pitchFamily="2" charset="0"/>
              </a:rPr>
              <a:t>Helping your child build confidence &amp; self-esteem.</a:t>
            </a:r>
            <a:endParaRPr lang="en-GB" dirty="0">
              <a:solidFill>
                <a:srgbClr val="FFC000"/>
              </a:solidFill>
              <a:latin typeface="SassoonPrimaryInfant" pitchFamily="2" charset="0"/>
            </a:endParaRPr>
          </a:p>
        </p:txBody>
      </p:sp>
      <p:sp>
        <p:nvSpPr>
          <p:cNvPr id="4" name="Content Placeholder 3"/>
          <p:cNvSpPr>
            <a:spLocks noGrp="1"/>
          </p:cNvSpPr>
          <p:nvPr>
            <p:ph sz="half" idx="1"/>
          </p:nvPr>
        </p:nvSpPr>
        <p:spPr>
          <a:xfrm>
            <a:off x="251520" y="1600200"/>
            <a:ext cx="4244280" cy="5257800"/>
          </a:xfrm>
        </p:spPr>
        <p:txBody>
          <a:bodyPr>
            <a:normAutofit fontScale="77500" lnSpcReduction="20000"/>
          </a:bodyPr>
          <a:lstStyle/>
          <a:p>
            <a:pPr marL="0" indent="0">
              <a:buNone/>
            </a:pPr>
            <a:r>
              <a:rPr lang="en-GB" dirty="0" smtClean="0">
                <a:solidFill>
                  <a:schemeClr val="accent2">
                    <a:lumMod val="20000"/>
                    <a:lumOff val="80000"/>
                  </a:schemeClr>
                </a:solidFill>
                <a:latin typeface="SassoonPrimaryInfant" pitchFamily="2" charset="0"/>
              </a:rPr>
              <a:t>As standard…</a:t>
            </a:r>
          </a:p>
          <a:p>
            <a:r>
              <a:rPr lang="en-GB" dirty="0" smtClean="0">
                <a:solidFill>
                  <a:schemeClr val="accent2">
                    <a:lumMod val="20000"/>
                    <a:lumOff val="80000"/>
                  </a:schemeClr>
                </a:solidFill>
                <a:latin typeface="SassoonPrimaryInfant" pitchFamily="2" charset="0"/>
              </a:rPr>
              <a:t>Praise them – celebrate every little step.</a:t>
            </a:r>
          </a:p>
          <a:p>
            <a:r>
              <a:rPr lang="en-GB" dirty="0" smtClean="0">
                <a:solidFill>
                  <a:schemeClr val="accent2">
                    <a:lumMod val="20000"/>
                    <a:lumOff val="80000"/>
                  </a:schemeClr>
                </a:solidFill>
                <a:latin typeface="SassoonPrimaryInfant" pitchFamily="2" charset="0"/>
              </a:rPr>
              <a:t>Find jobs for them that they can succeed at and point out how well they’ve done.</a:t>
            </a:r>
          </a:p>
          <a:p>
            <a:r>
              <a:rPr lang="en-GB" dirty="0" smtClean="0">
                <a:solidFill>
                  <a:schemeClr val="accent2">
                    <a:lumMod val="20000"/>
                    <a:lumOff val="80000"/>
                  </a:schemeClr>
                </a:solidFill>
                <a:latin typeface="SassoonPrimaryInfant" pitchFamily="2" charset="0"/>
              </a:rPr>
              <a:t>Encourage play dates with friends.</a:t>
            </a:r>
          </a:p>
          <a:p>
            <a:r>
              <a:rPr lang="en-GB" dirty="0" smtClean="0">
                <a:solidFill>
                  <a:schemeClr val="accent2">
                    <a:lumMod val="20000"/>
                    <a:lumOff val="80000"/>
                  </a:schemeClr>
                </a:solidFill>
                <a:latin typeface="SassoonPrimaryInfant" pitchFamily="2" charset="0"/>
              </a:rPr>
              <a:t>Encourage going to new places.</a:t>
            </a:r>
          </a:p>
          <a:p>
            <a:r>
              <a:rPr lang="en-GB" dirty="0" smtClean="0">
                <a:solidFill>
                  <a:schemeClr val="accent2">
                    <a:lumMod val="20000"/>
                    <a:lumOff val="80000"/>
                  </a:schemeClr>
                </a:solidFill>
                <a:latin typeface="SassoonPrimaryInfant" pitchFamily="2" charset="0"/>
              </a:rPr>
              <a:t>Show them how much they’re able to do without you helping them.</a:t>
            </a:r>
          </a:p>
          <a:p>
            <a:r>
              <a:rPr lang="en-GB" dirty="0" smtClean="0">
                <a:solidFill>
                  <a:schemeClr val="accent2">
                    <a:lumMod val="20000"/>
                    <a:lumOff val="80000"/>
                  </a:schemeClr>
                </a:solidFill>
                <a:latin typeface="SassoonPrimaryInfant" pitchFamily="2" charset="0"/>
              </a:rPr>
              <a:t>Reassure them you’re there when you need them.</a:t>
            </a:r>
          </a:p>
          <a:p>
            <a:r>
              <a:rPr lang="en-GB" dirty="0" smtClean="0">
                <a:solidFill>
                  <a:schemeClr val="accent2">
                    <a:lumMod val="20000"/>
                    <a:lumOff val="80000"/>
                  </a:schemeClr>
                </a:solidFill>
                <a:latin typeface="SassoonPrimaryInfant" pitchFamily="2" charset="0"/>
              </a:rPr>
              <a:t>See things through…always make sure promises are kept so that they trust you.</a:t>
            </a:r>
          </a:p>
          <a:p>
            <a:endParaRPr lang="en-GB" dirty="0" smtClean="0">
              <a:latin typeface="SassoonPrimaryInfant" pitchFamily="2" charset="0"/>
            </a:endParaRPr>
          </a:p>
          <a:p>
            <a:endParaRPr lang="en-GB" dirty="0">
              <a:latin typeface="SassoonPrimaryInfant" pitchFamily="2" charset="0"/>
            </a:endParaRPr>
          </a:p>
        </p:txBody>
      </p:sp>
      <p:sp>
        <p:nvSpPr>
          <p:cNvPr id="5" name="Content Placeholder 4"/>
          <p:cNvSpPr>
            <a:spLocks noGrp="1"/>
          </p:cNvSpPr>
          <p:nvPr>
            <p:ph sz="half" idx="2"/>
          </p:nvPr>
        </p:nvSpPr>
        <p:spPr>
          <a:xfrm>
            <a:off x="4648200" y="1600200"/>
            <a:ext cx="4316288" cy="5141168"/>
          </a:xfrm>
        </p:spPr>
        <p:txBody>
          <a:bodyPr>
            <a:normAutofit fontScale="77500" lnSpcReduction="20000"/>
          </a:bodyPr>
          <a:lstStyle/>
          <a:p>
            <a:pPr marL="0" indent="0">
              <a:buNone/>
            </a:pPr>
            <a:r>
              <a:rPr lang="en-GB" dirty="0" smtClean="0">
                <a:solidFill>
                  <a:schemeClr val="accent5">
                    <a:lumMod val="40000"/>
                    <a:lumOff val="60000"/>
                  </a:schemeClr>
                </a:solidFill>
                <a:latin typeface="SassoonPrimaryInfant" pitchFamily="2" charset="0"/>
              </a:rPr>
              <a:t>When things are tricky…</a:t>
            </a:r>
          </a:p>
          <a:p>
            <a:r>
              <a:rPr lang="en-GB" dirty="0" smtClean="0">
                <a:solidFill>
                  <a:schemeClr val="accent5">
                    <a:lumMod val="40000"/>
                    <a:lumOff val="60000"/>
                  </a:schemeClr>
                </a:solidFill>
                <a:latin typeface="SassoonPrimaryInfant" pitchFamily="2" charset="0"/>
              </a:rPr>
              <a:t>Remind them how far they’ve come and all they’ve learnt.</a:t>
            </a:r>
          </a:p>
          <a:p>
            <a:r>
              <a:rPr lang="en-GB" dirty="0" smtClean="0">
                <a:solidFill>
                  <a:schemeClr val="accent5">
                    <a:lumMod val="40000"/>
                    <a:lumOff val="60000"/>
                  </a:schemeClr>
                </a:solidFill>
                <a:latin typeface="SassoonPrimaryInfant" pitchFamily="2" charset="0"/>
              </a:rPr>
              <a:t>Give them a token from you to keep close to them and give them strength at tricky times.</a:t>
            </a:r>
          </a:p>
          <a:p>
            <a:r>
              <a:rPr lang="en-GB" dirty="0" smtClean="0">
                <a:solidFill>
                  <a:schemeClr val="accent5">
                    <a:lumMod val="40000"/>
                    <a:lumOff val="60000"/>
                  </a:schemeClr>
                </a:solidFill>
                <a:latin typeface="SassoonPrimaryInfant" pitchFamily="2" charset="0"/>
              </a:rPr>
              <a:t>You’re in my mind today…strategy for keeping you close and giving them confidence to try things.</a:t>
            </a:r>
          </a:p>
          <a:p>
            <a:r>
              <a:rPr lang="en-GB" dirty="0" smtClean="0">
                <a:solidFill>
                  <a:schemeClr val="accent5">
                    <a:lumMod val="40000"/>
                    <a:lumOff val="60000"/>
                  </a:schemeClr>
                </a:solidFill>
                <a:latin typeface="SassoonPrimaryInfant" pitchFamily="2" charset="0"/>
              </a:rPr>
              <a:t>Reward things the family have done well this week.</a:t>
            </a:r>
          </a:p>
          <a:p>
            <a:r>
              <a:rPr lang="en-GB" dirty="0" smtClean="0">
                <a:solidFill>
                  <a:schemeClr val="accent5">
                    <a:lumMod val="40000"/>
                    <a:lumOff val="60000"/>
                  </a:schemeClr>
                </a:solidFill>
                <a:latin typeface="SassoonPrimaryInfant" pitchFamily="2" charset="0"/>
              </a:rPr>
              <a:t>Have an ABCD award within the family (above and beyond the call of duty).</a:t>
            </a:r>
            <a:endParaRPr lang="en-GB" dirty="0">
              <a:solidFill>
                <a:schemeClr val="accent5">
                  <a:lumMod val="40000"/>
                  <a:lumOff val="60000"/>
                </a:schemeClr>
              </a:solidFill>
              <a:latin typeface="SassoonPrimaryInfant" pitchFamily="2" charset="0"/>
            </a:endParaRPr>
          </a:p>
        </p:txBody>
      </p:sp>
    </p:spTree>
    <p:extLst>
      <p:ext uri="{BB962C8B-B14F-4D97-AF65-F5344CB8AC3E}">
        <p14:creationId xmlns:p14="http://schemas.microsoft.com/office/powerpoint/2010/main" val="1704416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normAutofit/>
          </a:bodyPr>
          <a:lstStyle/>
          <a:p>
            <a:r>
              <a:rPr lang="en-GB" dirty="0" smtClean="0">
                <a:solidFill>
                  <a:srgbClr val="FFC000"/>
                </a:solidFill>
                <a:latin typeface="SassoonPrimaryInfant" pitchFamily="2" charset="0"/>
              </a:rPr>
              <a:t>Developing knowledge</a:t>
            </a:r>
            <a:endParaRPr lang="en-GB" dirty="0">
              <a:solidFill>
                <a:srgbClr val="FFC000"/>
              </a:solidFill>
              <a:latin typeface="SassoonPrimaryInfant" pitchFamily="2" charset="0"/>
            </a:endParaRPr>
          </a:p>
        </p:txBody>
      </p:sp>
      <p:sp>
        <p:nvSpPr>
          <p:cNvPr id="3" name="Content Placeholder 2"/>
          <p:cNvSpPr>
            <a:spLocks noGrp="1"/>
          </p:cNvSpPr>
          <p:nvPr>
            <p:ph idx="1"/>
          </p:nvPr>
        </p:nvSpPr>
        <p:spPr>
          <a:xfrm>
            <a:off x="179512" y="908720"/>
            <a:ext cx="8784976" cy="5949280"/>
          </a:xfrm>
        </p:spPr>
        <p:txBody>
          <a:bodyPr>
            <a:normAutofit fontScale="70000" lnSpcReduction="20000"/>
          </a:bodyPr>
          <a:lstStyle/>
          <a:p>
            <a:r>
              <a:rPr lang="en-GB" dirty="0" smtClean="0">
                <a:latin typeface="SassoonPrimaryInfant" pitchFamily="2" charset="0"/>
              </a:rPr>
              <a:t>Talk about what they’ve learnt today.</a:t>
            </a:r>
          </a:p>
          <a:p>
            <a:r>
              <a:rPr lang="en-GB" dirty="0" smtClean="0">
                <a:latin typeface="SassoonPrimaryInfant" pitchFamily="2" charset="0"/>
              </a:rPr>
              <a:t>Answer the ‘why’ questions for them.</a:t>
            </a:r>
          </a:p>
          <a:p>
            <a:r>
              <a:rPr lang="en-GB" dirty="0" smtClean="0">
                <a:latin typeface="SassoonPrimaryInfant" pitchFamily="2" charset="0"/>
              </a:rPr>
              <a:t>Find out things they want to know about.</a:t>
            </a:r>
          </a:p>
          <a:p>
            <a:r>
              <a:rPr lang="en-GB" dirty="0" smtClean="0">
                <a:latin typeface="SassoonPrimaryInfant" pitchFamily="2" charset="0"/>
              </a:rPr>
              <a:t>Give them skills to show them where/how they can find things out to develop independent acquisition of knowledge: internet, books, dictionary, thesaurus, encyclopaedia, library, ask people.</a:t>
            </a:r>
          </a:p>
          <a:p>
            <a:r>
              <a:rPr lang="en-GB" dirty="0" smtClean="0">
                <a:latin typeface="SassoonPrimaryInfant" pitchFamily="2" charset="0"/>
              </a:rPr>
              <a:t>Encourage them to be independent so they don’t learn helplessness.</a:t>
            </a:r>
          </a:p>
          <a:p>
            <a:r>
              <a:rPr lang="en-GB" dirty="0" smtClean="0">
                <a:latin typeface="SassoonPrimaryInfant" pitchFamily="2" charset="0"/>
              </a:rPr>
              <a:t>Help them learn for formal / informal tests: ultimately these are skills they’ll need for future qualifications.</a:t>
            </a:r>
          </a:p>
          <a:p>
            <a:r>
              <a:rPr lang="en-GB" dirty="0" smtClean="0">
                <a:latin typeface="SassoonPrimaryInfant" pitchFamily="2" charset="0"/>
              </a:rPr>
              <a:t>Where retention of knowledge is tricky:</a:t>
            </a:r>
          </a:p>
          <a:p>
            <a:pPr lvl="1"/>
            <a:r>
              <a:rPr lang="en-GB" dirty="0" smtClean="0">
                <a:latin typeface="SassoonPrimaryInfant" pitchFamily="2" charset="0"/>
              </a:rPr>
              <a:t>Decide what they NEED to know as a minimum.</a:t>
            </a:r>
          </a:p>
          <a:p>
            <a:pPr lvl="1"/>
            <a:r>
              <a:rPr lang="en-GB" dirty="0" smtClean="0">
                <a:latin typeface="SassoonPrimaryInfant" pitchFamily="2" charset="0"/>
              </a:rPr>
              <a:t>Set targets and do everything as a team to meet them.</a:t>
            </a:r>
          </a:p>
          <a:p>
            <a:pPr lvl="1"/>
            <a:r>
              <a:rPr lang="en-GB" dirty="0" smtClean="0">
                <a:latin typeface="SassoonPrimaryInfant" pitchFamily="2" charset="0"/>
              </a:rPr>
              <a:t>Overlearn facts they need to know.</a:t>
            </a:r>
          </a:p>
          <a:p>
            <a:pPr lvl="1"/>
            <a:r>
              <a:rPr lang="en-GB" dirty="0" smtClean="0">
                <a:latin typeface="SassoonPrimaryInfant" pitchFamily="2" charset="0"/>
              </a:rPr>
              <a:t>Don’t overload them.</a:t>
            </a:r>
          </a:p>
          <a:p>
            <a:pPr lvl="1"/>
            <a:r>
              <a:rPr lang="en-GB" dirty="0" smtClean="0">
                <a:latin typeface="SassoonPrimaryInfant" pitchFamily="2" charset="0"/>
              </a:rPr>
              <a:t>Little and often works better than ploughing on with tasks for hours.</a:t>
            </a:r>
          </a:p>
          <a:p>
            <a:pPr lvl="1"/>
            <a:r>
              <a:rPr lang="en-GB" dirty="0" smtClean="0">
                <a:latin typeface="SassoonPrimaryInfant" pitchFamily="2" charset="0"/>
              </a:rPr>
              <a:t>Make learning FUN!</a:t>
            </a:r>
          </a:p>
          <a:p>
            <a:r>
              <a:rPr lang="en-GB" dirty="0" smtClean="0">
                <a:latin typeface="SassoonPrimaryInfant" pitchFamily="2" charset="0"/>
              </a:rPr>
              <a:t>Here are some tips about how to do this…</a:t>
            </a:r>
          </a:p>
          <a:p>
            <a:endParaRPr lang="en-GB" dirty="0" smtClean="0">
              <a:latin typeface="SassoonPrimaryInfant" pitchFamily="2" charset="0"/>
            </a:endParaRPr>
          </a:p>
          <a:p>
            <a:endParaRPr lang="en-GB" dirty="0" smtClean="0">
              <a:latin typeface="SassoonPrimaryInfant" pitchFamily="2" charset="0"/>
            </a:endParaRPr>
          </a:p>
          <a:p>
            <a:endParaRPr lang="en-GB" dirty="0">
              <a:latin typeface="SassoonPrimaryInfant" pitchFamily="2" charset="0"/>
            </a:endParaRPr>
          </a:p>
        </p:txBody>
      </p:sp>
    </p:spTree>
    <p:extLst>
      <p:ext uri="{BB962C8B-B14F-4D97-AF65-F5344CB8AC3E}">
        <p14:creationId xmlns:p14="http://schemas.microsoft.com/office/powerpoint/2010/main" val="194943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dirty="0" smtClean="0">
                <a:solidFill>
                  <a:srgbClr val="FFC000"/>
                </a:solidFill>
                <a:latin typeface="SassoonPrimaryInfant" pitchFamily="2" charset="0"/>
              </a:rPr>
              <a:t>Everyday activities to do…..where your child won’t realise they’re learning:</a:t>
            </a:r>
            <a:endParaRPr lang="en-GB" dirty="0">
              <a:solidFill>
                <a:srgbClr val="FFC000"/>
              </a:solidFill>
              <a:latin typeface="SassoonPrimaryInfant" pitchFamily="2" charset="0"/>
            </a:endParaRPr>
          </a:p>
        </p:txBody>
      </p:sp>
      <p:sp>
        <p:nvSpPr>
          <p:cNvPr id="3" name="Content Placeholder 2"/>
          <p:cNvSpPr>
            <a:spLocks noGrp="1"/>
          </p:cNvSpPr>
          <p:nvPr>
            <p:ph idx="1"/>
          </p:nvPr>
        </p:nvSpPr>
        <p:spPr>
          <a:xfrm>
            <a:off x="179512" y="1412776"/>
            <a:ext cx="8784976" cy="5328592"/>
          </a:xfrm>
        </p:spPr>
        <p:txBody>
          <a:bodyPr>
            <a:normAutofit fontScale="62500" lnSpcReduction="20000"/>
          </a:bodyPr>
          <a:lstStyle/>
          <a:p>
            <a:r>
              <a:rPr lang="en-GB" dirty="0" smtClean="0">
                <a:latin typeface="SassoonPrimaryInfant" pitchFamily="2" charset="0"/>
              </a:rPr>
              <a:t>Limit time on electronic gadgets in favour of puzzles, social interaction games, pencil and paper games.</a:t>
            </a:r>
          </a:p>
          <a:p>
            <a:r>
              <a:rPr lang="en-GB" dirty="0" smtClean="0">
                <a:latin typeface="SassoonPrimaryInfant" pitchFamily="2" charset="0"/>
              </a:rPr>
              <a:t>Go shopping and pay for things with coins rather than cards – maths and reading shopping list.</a:t>
            </a:r>
          </a:p>
          <a:p>
            <a:r>
              <a:rPr lang="en-GB" dirty="0" smtClean="0">
                <a:latin typeface="SassoonPrimaryInfant" pitchFamily="2" charset="0"/>
              </a:rPr>
              <a:t>Go to the library.</a:t>
            </a:r>
          </a:p>
          <a:p>
            <a:r>
              <a:rPr lang="en-GB" dirty="0" smtClean="0">
                <a:latin typeface="SassoonPrimaryInfant" pitchFamily="2" charset="0"/>
              </a:rPr>
              <a:t>Use the TV pages to work out what time their programme is on.</a:t>
            </a:r>
          </a:p>
          <a:p>
            <a:r>
              <a:rPr lang="en-GB" dirty="0" smtClean="0">
                <a:latin typeface="SassoonPrimaryInfant" pitchFamily="2" charset="0"/>
              </a:rPr>
              <a:t>Do chores and give pocket money.</a:t>
            </a:r>
          </a:p>
          <a:p>
            <a:r>
              <a:rPr lang="en-GB" dirty="0" smtClean="0">
                <a:latin typeface="SassoonPrimaryInfant" pitchFamily="2" charset="0"/>
              </a:rPr>
              <a:t>Treasure hunts with riddles as clues.</a:t>
            </a:r>
          </a:p>
          <a:p>
            <a:r>
              <a:rPr lang="en-GB" dirty="0" smtClean="0">
                <a:latin typeface="SassoonPrimaryInfant" pitchFamily="2" charset="0"/>
              </a:rPr>
              <a:t>Cooking – measuring out, following instructions.</a:t>
            </a:r>
          </a:p>
          <a:p>
            <a:r>
              <a:rPr lang="en-GB" dirty="0" smtClean="0">
                <a:latin typeface="SassoonPrimaryInfant" pitchFamily="2" charset="0"/>
              </a:rPr>
              <a:t>Making things – instructions, buying resources, physical skills.</a:t>
            </a:r>
          </a:p>
          <a:p>
            <a:r>
              <a:rPr lang="en-GB" dirty="0" smtClean="0">
                <a:latin typeface="SassoonPrimaryInfant" pitchFamily="2" charset="0"/>
              </a:rPr>
              <a:t>Writing invitations, cards, thank you letters.</a:t>
            </a:r>
          </a:p>
          <a:p>
            <a:r>
              <a:rPr lang="en-GB" dirty="0" smtClean="0">
                <a:latin typeface="SassoonPrimaryInfant" pitchFamily="2" charset="0"/>
              </a:rPr>
              <a:t>Sorting and sharing sweets between siblings.</a:t>
            </a:r>
          </a:p>
          <a:p>
            <a:r>
              <a:rPr lang="en-GB" dirty="0" smtClean="0">
                <a:latin typeface="SassoonPrimaryInfant" pitchFamily="2" charset="0"/>
              </a:rPr>
              <a:t>Tidying up – sorting things into spaces/homes and giving responsibility.</a:t>
            </a:r>
          </a:p>
          <a:p>
            <a:r>
              <a:rPr lang="en-GB" dirty="0" smtClean="0">
                <a:latin typeface="SassoonPrimaryInfant" pitchFamily="2" charset="0"/>
              </a:rPr>
              <a:t>Helping with keeping to speed limits in car.</a:t>
            </a:r>
          </a:p>
          <a:p>
            <a:r>
              <a:rPr lang="en-GB" dirty="0" smtClean="0">
                <a:latin typeface="SassoonPrimaryInfant" pitchFamily="2" charset="0"/>
              </a:rPr>
              <a:t>Reading signs on road and helping with directions.</a:t>
            </a:r>
          </a:p>
          <a:p>
            <a:r>
              <a:rPr lang="en-GB" dirty="0" smtClean="0">
                <a:latin typeface="SassoonPrimaryInfant" pitchFamily="2" charset="0"/>
              </a:rPr>
              <a:t>Reading menu at restaurant.</a:t>
            </a:r>
          </a:p>
          <a:p>
            <a:r>
              <a:rPr lang="en-GB" dirty="0" smtClean="0">
                <a:latin typeface="SassoonPrimaryInfant" pitchFamily="2" charset="0"/>
              </a:rPr>
              <a:t>Nursery rhymes, riddles, dancing.</a:t>
            </a:r>
          </a:p>
          <a:p>
            <a:endParaRPr lang="en-GB" dirty="0">
              <a:latin typeface="SassoonPrimaryInfant" pitchFamily="2" charset="0"/>
            </a:endParaRPr>
          </a:p>
        </p:txBody>
      </p:sp>
    </p:spTree>
    <p:extLst>
      <p:ext uri="{BB962C8B-B14F-4D97-AF65-F5344CB8AC3E}">
        <p14:creationId xmlns:p14="http://schemas.microsoft.com/office/powerpoint/2010/main" val="2552282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smtClean="0">
                <a:solidFill>
                  <a:srgbClr val="FFC000"/>
                </a:solidFill>
                <a:latin typeface="SassoonPrimaryInfant" pitchFamily="2" charset="0"/>
              </a:rPr>
              <a:t>Games to help learning…</a:t>
            </a:r>
            <a:endParaRPr lang="en-GB" dirty="0">
              <a:solidFill>
                <a:srgbClr val="FFC000"/>
              </a:solidFill>
              <a:latin typeface="SassoonPrimaryInfant" pitchFamily="2" charset="0"/>
            </a:endParaRPr>
          </a:p>
        </p:txBody>
      </p:sp>
      <p:sp>
        <p:nvSpPr>
          <p:cNvPr id="3" name="Content Placeholder 2"/>
          <p:cNvSpPr>
            <a:spLocks noGrp="1"/>
          </p:cNvSpPr>
          <p:nvPr>
            <p:ph idx="1"/>
          </p:nvPr>
        </p:nvSpPr>
        <p:spPr>
          <a:xfrm>
            <a:off x="251520" y="1052736"/>
            <a:ext cx="8640960" cy="5472608"/>
          </a:xfrm>
        </p:spPr>
        <p:txBody>
          <a:bodyPr>
            <a:normAutofit fontScale="92500" lnSpcReduction="10000"/>
          </a:bodyPr>
          <a:lstStyle/>
          <a:p>
            <a:r>
              <a:rPr lang="en-GB" dirty="0" err="1" smtClean="0">
                <a:latin typeface="SassoonPrimaryInfant" pitchFamily="2" charset="0"/>
              </a:rPr>
              <a:t>Kims</a:t>
            </a:r>
            <a:r>
              <a:rPr lang="en-GB" dirty="0" smtClean="0">
                <a:latin typeface="SassoonPrimaryInfant" pitchFamily="2" charset="0"/>
              </a:rPr>
              <a:t> game – memory development.</a:t>
            </a:r>
          </a:p>
          <a:p>
            <a:r>
              <a:rPr lang="en-GB" dirty="0" smtClean="0">
                <a:latin typeface="SassoonPrimaryInfant" pitchFamily="2" charset="0"/>
              </a:rPr>
              <a:t>Eye spy – phonics.</a:t>
            </a:r>
          </a:p>
          <a:p>
            <a:r>
              <a:rPr lang="en-GB" dirty="0" smtClean="0">
                <a:latin typeface="SassoonPrimaryInfant" pitchFamily="2" charset="0"/>
              </a:rPr>
              <a:t>Boggle / hangman / scrabble.</a:t>
            </a:r>
          </a:p>
          <a:p>
            <a:r>
              <a:rPr lang="en-GB" dirty="0" smtClean="0">
                <a:latin typeface="SassoonPrimaryInfant" pitchFamily="2" charset="0"/>
              </a:rPr>
              <a:t>Patience (cards).</a:t>
            </a:r>
          </a:p>
          <a:p>
            <a:r>
              <a:rPr lang="en-GB" dirty="0" smtClean="0">
                <a:latin typeface="SassoonPrimaryInfant" pitchFamily="2" charset="0"/>
              </a:rPr>
              <a:t>Treasure hunt for something starting with each letter of alphabet.</a:t>
            </a:r>
          </a:p>
          <a:p>
            <a:r>
              <a:rPr lang="en-GB" dirty="0" smtClean="0">
                <a:latin typeface="SassoonPrimaryInfant" pitchFamily="2" charset="0"/>
              </a:rPr>
              <a:t>Be the first to spot…</a:t>
            </a:r>
          </a:p>
          <a:p>
            <a:r>
              <a:rPr lang="en-GB" dirty="0" smtClean="0">
                <a:latin typeface="SassoonPrimaryInfant" pitchFamily="2" charset="0"/>
              </a:rPr>
              <a:t>Altering stories to involve them.</a:t>
            </a:r>
          </a:p>
          <a:p>
            <a:r>
              <a:rPr lang="en-GB" dirty="0" smtClean="0">
                <a:latin typeface="SassoonPrimaryInfant" pitchFamily="2" charset="0"/>
              </a:rPr>
              <a:t>Writing letters / wish list to Santa.</a:t>
            </a:r>
          </a:p>
          <a:p>
            <a:r>
              <a:rPr lang="en-GB" dirty="0" smtClean="0">
                <a:latin typeface="SassoonPrimaryInfant" pitchFamily="2" charset="0"/>
              </a:rPr>
              <a:t>Writing a diary.</a:t>
            </a:r>
          </a:p>
          <a:p>
            <a:r>
              <a:rPr lang="en-GB" dirty="0" smtClean="0">
                <a:latin typeface="SassoonPrimaryInfant" pitchFamily="2" charset="0"/>
              </a:rPr>
              <a:t>Crosswords/word searches.</a:t>
            </a:r>
          </a:p>
          <a:p>
            <a:endParaRPr lang="en-GB" dirty="0" smtClean="0">
              <a:latin typeface="SassoonPrimaryInfant" pitchFamily="2" charset="0"/>
            </a:endParaRP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697393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5596" y="476672"/>
            <a:ext cx="7056784" cy="1323439"/>
          </a:xfrm>
          <a:prstGeom prst="rect">
            <a:avLst/>
          </a:prstGeom>
        </p:spPr>
        <p:txBody>
          <a:bodyPr wrap="square">
            <a:spAutoFit/>
          </a:bodyPr>
          <a:lstStyle/>
          <a:p>
            <a:pPr algn="ctr"/>
            <a:r>
              <a:rPr lang="en-GB" sz="4000" dirty="0" smtClean="0">
                <a:latin typeface="SassoonPrimaryInfant" pitchFamily="2" charset="0"/>
              </a:rPr>
              <a:t>Every Day Reading </a:t>
            </a:r>
            <a:r>
              <a:rPr lang="en-GB" sz="4000" dirty="0">
                <a:latin typeface="SassoonPrimaryInfant" pitchFamily="2" charset="0"/>
              </a:rPr>
              <a:t>in the Early Years</a:t>
            </a:r>
          </a:p>
        </p:txBody>
      </p:sp>
      <p:pic>
        <p:nvPicPr>
          <p:cNvPr id="4" name="Picture 5" descr="C:\Users\User\AppData\Local\Microsoft\Windows\Temporary Internet Files\Content.IE5\I34UYB40\MP9004318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276872"/>
            <a:ext cx="4104456" cy="3868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319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264845"/>
            <a:ext cx="7272808" cy="3416320"/>
          </a:xfrm>
          <a:prstGeom prst="rect">
            <a:avLst/>
          </a:prstGeom>
        </p:spPr>
        <p:txBody>
          <a:bodyPr wrap="square">
            <a:spAutoFit/>
          </a:bodyPr>
          <a:lstStyle/>
          <a:p>
            <a:r>
              <a:rPr lang="en-US" sz="2800" dirty="0">
                <a:latin typeface="SassoonPrimaryInfant" pitchFamily="2" charset="0"/>
              </a:rPr>
              <a:t>What are your memories of reading at a young age</a:t>
            </a:r>
            <a:r>
              <a:rPr lang="en-US" sz="2800" dirty="0" smtClean="0">
                <a:latin typeface="SassoonPrimaryInfant" pitchFamily="2" charset="0"/>
              </a:rPr>
              <a:t>?</a:t>
            </a:r>
          </a:p>
          <a:p>
            <a:r>
              <a:rPr lang="en-GB" sz="2800" dirty="0">
                <a:latin typeface="SassoonPrimaryInfant" pitchFamily="2" charset="0"/>
              </a:rPr>
              <a:t/>
            </a:r>
            <a:br>
              <a:rPr lang="en-GB" sz="2800" dirty="0">
                <a:latin typeface="SassoonPrimaryInfant" pitchFamily="2" charset="0"/>
              </a:rPr>
            </a:br>
            <a:r>
              <a:rPr lang="en-US" sz="2800" dirty="0">
                <a:latin typeface="SassoonPrimaryInfant" pitchFamily="2" charset="0"/>
              </a:rPr>
              <a:t>What were your </a:t>
            </a:r>
            <a:r>
              <a:rPr lang="en-US" sz="2800" dirty="0" err="1">
                <a:latin typeface="SassoonPrimaryInfant" pitchFamily="2" charset="0"/>
              </a:rPr>
              <a:t>favourite</a:t>
            </a:r>
            <a:r>
              <a:rPr lang="en-US" sz="2800" dirty="0">
                <a:latin typeface="SassoonPrimaryInfant" pitchFamily="2" charset="0"/>
              </a:rPr>
              <a:t> stories</a:t>
            </a:r>
            <a:r>
              <a:rPr lang="en-US" sz="2800" dirty="0" smtClean="0">
                <a:latin typeface="SassoonPrimaryInfant" pitchFamily="2" charset="0"/>
              </a:rPr>
              <a:t>?</a:t>
            </a:r>
          </a:p>
          <a:p>
            <a:r>
              <a:rPr lang="en-GB" sz="2800" dirty="0">
                <a:latin typeface="SassoonPrimaryInfant" pitchFamily="2" charset="0"/>
              </a:rPr>
              <a:t/>
            </a:r>
            <a:br>
              <a:rPr lang="en-GB" sz="2800" dirty="0">
                <a:latin typeface="SassoonPrimaryInfant" pitchFamily="2" charset="0"/>
              </a:rPr>
            </a:br>
            <a:r>
              <a:rPr lang="en-US" sz="2800" dirty="0">
                <a:latin typeface="SassoonPrimaryInfant" pitchFamily="2" charset="0"/>
              </a:rPr>
              <a:t>How many stories could you retell </a:t>
            </a:r>
            <a:endParaRPr lang="en-US" sz="2800" dirty="0" smtClean="0">
              <a:latin typeface="SassoonPrimaryInfant" pitchFamily="2" charset="0"/>
            </a:endParaRPr>
          </a:p>
          <a:p>
            <a:r>
              <a:rPr lang="en-US" sz="2800" dirty="0" smtClean="0">
                <a:latin typeface="SassoonPrimaryInfant" pitchFamily="2" charset="0"/>
              </a:rPr>
              <a:t>without </a:t>
            </a:r>
            <a:r>
              <a:rPr lang="en-US" sz="2800" dirty="0">
                <a:latin typeface="SassoonPrimaryInfant" pitchFamily="2" charset="0"/>
              </a:rPr>
              <a:t>a book?</a:t>
            </a:r>
            <a:r>
              <a:rPr lang="en-GB" sz="2000" dirty="0">
                <a:latin typeface="SassoonPrimaryInfant" pitchFamily="2" charset="0"/>
              </a:rPr>
              <a:t/>
            </a:r>
            <a:br>
              <a:rPr lang="en-GB" sz="2000" dirty="0">
                <a:latin typeface="SassoonPrimaryInfant" pitchFamily="2" charset="0"/>
              </a:rPr>
            </a:br>
            <a:endParaRPr lang="en-GB" sz="2000" dirty="0">
              <a:latin typeface="SassoonPrimaryInfant" pitchFamily="2" charset="0"/>
            </a:endParaRPr>
          </a:p>
        </p:txBody>
      </p:sp>
      <p:pic>
        <p:nvPicPr>
          <p:cNvPr id="1026" name="Picture 2" descr="http://www.ornelink.org/sites/www.ornelink.org/files/announce/boo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676" y="1409689"/>
            <a:ext cx="2205352" cy="19480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0143" y="3357751"/>
            <a:ext cx="7560840" cy="2954655"/>
          </a:xfrm>
          <a:prstGeom prst="rect">
            <a:avLst/>
          </a:prstGeom>
        </p:spPr>
        <p:txBody>
          <a:bodyPr wrap="square">
            <a:spAutoFit/>
          </a:bodyPr>
          <a:lstStyle/>
          <a:p>
            <a:r>
              <a:rPr lang="en-US" dirty="0">
                <a:latin typeface="Comic Sans MS" pitchFamily="66" charset="0"/>
              </a:rPr>
              <a:t> </a:t>
            </a:r>
            <a:endParaRPr lang="en-GB" sz="3200" dirty="0">
              <a:latin typeface="Comic Sans MS" pitchFamily="66" charset="0"/>
            </a:endParaRPr>
          </a:p>
          <a:p>
            <a:r>
              <a:rPr lang="en-US" sz="2800" dirty="0">
                <a:latin typeface="SassoonPrimaryInfant" pitchFamily="2" charset="0"/>
              </a:rPr>
              <a:t>When did you last listen to your child read</a:t>
            </a:r>
            <a:r>
              <a:rPr lang="en-US" sz="2800" dirty="0" smtClean="0">
                <a:latin typeface="SassoonPrimaryInfant" pitchFamily="2" charset="0"/>
              </a:rPr>
              <a:t>?</a:t>
            </a:r>
          </a:p>
          <a:p>
            <a:endParaRPr lang="en-GB" sz="2800" dirty="0">
              <a:latin typeface="SassoonPrimaryInfant" pitchFamily="2" charset="0"/>
            </a:endParaRPr>
          </a:p>
          <a:p>
            <a:r>
              <a:rPr lang="en-US" sz="2800" dirty="0">
                <a:latin typeface="SassoonPrimaryInfant" pitchFamily="2" charset="0"/>
              </a:rPr>
              <a:t>When did you last read to/share a book with your child</a:t>
            </a:r>
            <a:r>
              <a:rPr lang="en-US" sz="2800" dirty="0" smtClean="0">
                <a:latin typeface="SassoonPrimaryInfant" pitchFamily="2" charset="0"/>
              </a:rPr>
              <a:t>?</a:t>
            </a:r>
          </a:p>
          <a:p>
            <a:endParaRPr lang="en-GB" sz="2800" dirty="0">
              <a:latin typeface="SassoonPrimaryInfant" pitchFamily="2" charset="0"/>
            </a:endParaRPr>
          </a:p>
          <a:p>
            <a:r>
              <a:rPr lang="en-US" sz="2800" dirty="0">
                <a:latin typeface="SassoonPrimaryInfant" pitchFamily="2" charset="0"/>
              </a:rPr>
              <a:t>When did your child last see you read?</a:t>
            </a:r>
            <a:endParaRPr lang="en-GB" sz="2800" dirty="0">
              <a:latin typeface="SassoonPrimaryInfant" pitchFamily="2" charset="0"/>
            </a:endParaRPr>
          </a:p>
        </p:txBody>
      </p:sp>
    </p:spTree>
    <p:extLst>
      <p:ext uri="{BB962C8B-B14F-4D97-AF65-F5344CB8AC3E}">
        <p14:creationId xmlns:p14="http://schemas.microsoft.com/office/powerpoint/2010/main" val="3841747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536175"/>
            <a:ext cx="4572000" cy="2554545"/>
          </a:xfrm>
          <a:prstGeom prst="rect">
            <a:avLst/>
          </a:prstGeom>
        </p:spPr>
        <p:txBody>
          <a:bodyPr>
            <a:spAutoFit/>
          </a:bodyPr>
          <a:lstStyle/>
          <a:p>
            <a:pPr lvl="0"/>
            <a:r>
              <a:rPr lang="en-GB" sz="4000" b="1" dirty="0">
                <a:latin typeface="SassoonPrimaryInfant" pitchFamily="2" charset="0"/>
              </a:rPr>
              <a:t>Continue being a good role model.</a:t>
            </a:r>
            <a:r>
              <a:rPr lang="en-GB" sz="4000" dirty="0">
                <a:latin typeface="SassoonPrimaryInfant" pitchFamily="2" charset="0"/>
              </a:rPr>
              <a:t> Let your child see you read.</a:t>
            </a:r>
          </a:p>
        </p:txBody>
      </p:sp>
      <p:pic>
        <p:nvPicPr>
          <p:cNvPr id="3" name="Picture 2" descr="C:\Users\User\AppData\Local\Microsoft\Windows\Temporary Internet Files\Content.IE5\I34UYB40\MP9004445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260" y="1844824"/>
            <a:ext cx="3571188" cy="237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301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82" y="188640"/>
            <a:ext cx="8524830" cy="1800200"/>
          </a:xfrm>
        </p:spPr>
        <p:txBody>
          <a:bodyPr>
            <a:noAutofit/>
          </a:bodyPr>
          <a:lstStyle/>
          <a:p>
            <a:pPr marL="0" lvl="0" indent="0">
              <a:buNone/>
            </a:pPr>
            <a:r>
              <a:rPr lang="en-GB" sz="2800" b="1" dirty="0" smtClean="0">
                <a:latin typeface="SassoonPrimaryInfant" pitchFamily="2" charset="0"/>
              </a:rPr>
              <a:t>Keep </a:t>
            </a:r>
            <a:r>
              <a:rPr lang="en-GB" sz="2800" b="1" dirty="0">
                <a:latin typeface="SassoonPrimaryInfant" pitchFamily="2" charset="0"/>
              </a:rPr>
              <a:t>a variety of reading materials in the house.</a:t>
            </a:r>
            <a:r>
              <a:rPr lang="en-GB" sz="2800" dirty="0">
                <a:latin typeface="SassoonPrimaryInfant" pitchFamily="2" charset="0"/>
              </a:rPr>
              <a:t> Make sure to have </a:t>
            </a:r>
            <a:r>
              <a:rPr lang="en-GB" sz="2800" dirty="0" smtClean="0">
                <a:latin typeface="SassoonPrimaryInfant" pitchFamily="2" charset="0"/>
              </a:rPr>
              <a:t>books that are interesting to your child as </a:t>
            </a:r>
            <a:r>
              <a:rPr lang="en-GB" sz="2800" dirty="0">
                <a:latin typeface="SassoonPrimaryInfant" pitchFamily="2" charset="0"/>
              </a:rPr>
              <a:t>well as for reference.</a:t>
            </a:r>
          </a:p>
          <a:p>
            <a:pPr marL="0" indent="0">
              <a:buNone/>
            </a:pPr>
            <a:r>
              <a:rPr lang="en-GB" sz="2800" dirty="0" smtClean="0">
                <a:latin typeface="SassoonPrimaryInfant" pitchFamily="2" charset="0"/>
              </a:rPr>
              <a:t>Have some books the children can read for themselves, some they need a little support with, and some for you to read.</a:t>
            </a:r>
          </a:p>
          <a:p>
            <a:pPr marL="0" indent="0">
              <a:buNone/>
            </a:pPr>
            <a:r>
              <a:rPr lang="en-GB" sz="2800" dirty="0" smtClean="0">
                <a:latin typeface="SassoonPrimaryInfant" pitchFamily="2" charset="0"/>
              </a:rPr>
              <a:t> Encourage them to have favourite books.</a:t>
            </a:r>
            <a:endParaRPr lang="en-GB" sz="2800" dirty="0">
              <a:latin typeface="SassoonPrimaryInfant" pitchFamily="2" charset="0"/>
            </a:endParaRPr>
          </a:p>
        </p:txBody>
      </p:sp>
      <p:pic>
        <p:nvPicPr>
          <p:cNvPr id="5129" name="Picture 9" descr="http://www.papertigers.org/wordpress/wp-content/uploads/2009/03/as-bookshe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08" y="3957031"/>
            <a:ext cx="2251273" cy="266150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http://1.bp.blogspot.com/_wrRYCocKj7s/TFQqGz03eLI/AAAAAAAACL4/K_uGVRCcFUA/s16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3902113"/>
            <a:ext cx="3324200" cy="25284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ser\Documents\Michelle\reading prestations to parents\Ben's Teletubbies bedro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3714176"/>
            <a:ext cx="3024336" cy="290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032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260648"/>
            <a:ext cx="7520940" cy="2276828"/>
          </a:xfrm>
        </p:spPr>
        <p:txBody>
          <a:bodyPr>
            <a:normAutofit/>
          </a:bodyPr>
          <a:lstStyle/>
          <a:p>
            <a:pPr marL="0" lvl="0" indent="0">
              <a:buNone/>
            </a:pPr>
            <a:r>
              <a:rPr lang="en-GB" sz="3600" b="1" dirty="0" smtClean="0">
                <a:latin typeface="SassoonPrimaryInfant" pitchFamily="2" charset="0"/>
              </a:rPr>
              <a:t>Encourage </a:t>
            </a:r>
            <a:r>
              <a:rPr lang="en-GB" sz="3600" b="1" dirty="0">
                <a:latin typeface="SassoonPrimaryInfant" pitchFamily="2" charset="0"/>
              </a:rPr>
              <a:t>your child to read on </a:t>
            </a:r>
            <a:r>
              <a:rPr lang="en-GB" sz="3600" dirty="0" smtClean="0">
                <a:latin typeface="SassoonPrimaryInfant" pitchFamily="2" charset="0"/>
              </a:rPr>
              <a:t>their</a:t>
            </a:r>
            <a:r>
              <a:rPr lang="en-GB" sz="3600" b="1" dirty="0" smtClean="0">
                <a:latin typeface="SassoonPrimaryInfant" pitchFamily="2" charset="0"/>
              </a:rPr>
              <a:t> </a:t>
            </a:r>
            <a:r>
              <a:rPr lang="en-GB" sz="3600" b="1" dirty="0">
                <a:latin typeface="SassoonPrimaryInfant" pitchFamily="2" charset="0"/>
              </a:rPr>
              <a:t>own at home.</a:t>
            </a:r>
            <a:r>
              <a:rPr lang="en-GB" sz="3600" dirty="0">
                <a:latin typeface="SassoonPrimaryInfant" pitchFamily="2" charset="0"/>
              </a:rPr>
              <a:t> Reading at home can help your child do better in school.</a:t>
            </a:r>
          </a:p>
          <a:p>
            <a:endParaRPr lang="en-GB" dirty="0">
              <a:latin typeface="SassoonPrimaryInfant" pitchFamily="2" charset="0"/>
            </a:endParaRPr>
          </a:p>
        </p:txBody>
      </p:sp>
      <p:pic>
        <p:nvPicPr>
          <p:cNvPr id="1027" name="Picture 3" descr="C:\Users\User\AppData\Local\Microsoft\Windows\Temporary Internet Files\Content.IE5\KUNXEJCK\MP90040073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537476"/>
            <a:ext cx="3901440" cy="259994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AppData\Local\Microsoft\Windows\Temporary Internet Files\Content.IE5\I34UYB40\MP9004010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276872"/>
            <a:ext cx="3121152"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662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PrimaryInfant" pitchFamily="2" charset="0"/>
              </a:rPr>
              <a:t>The Learning Triangle</a:t>
            </a:r>
            <a:endParaRPr lang="en-GB" dirty="0">
              <a:latin typeface="SassoonPrimaryInfant" pitchFamily="2" charset="0"/>
            </a:endParaRPr>
          </a:p>
        </p:txBody>
      </p:sp>
      <p:sp>
        <p:nvSpPr>
          <p:cNvPr id="3" name="Isosceles Triangle 2"/>
          <p:cNvSpPr/>
          <p:nvPr/>
        </p:nvSpPr>
        <p:spPr>
          <a:xfrm>
            <a:off x="2267744" y="2348880"/>
            <a:ext cx="4680520" cy="3384376"/>
          </a:xfrm>
          <a:prstGeom prst="triangl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3887924" y="1772816"/>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lumMod val="95000"/>
                  </a:schemeClr>
                </a:solidFill>
              </a:rPr>
              <a:t>Child</a:t>
            </a:r>
            <a:endParaRPr lang="en-GB" sz="2800" b="1" dirty="0">
              <a:solidFill>
                <a:schemeClr val="tx1">
                  <a:lumMod val="95000"/>
                </a:schemeClr>
              </a:solidFill>
            </a:endParaRPr>
          </a:p>
        </p:txBody>
      </p:sp>
      <p:sp>
        <p:nvSpPr>
          <p:cNvPr id="5" name="Rounded Rectangle 4"/>
          <p:cNvSpPr/>
          <p:nvPr/>
        </p:nvSpPr>
        <p:spPr>
          <a:xfrm>
            <a:off x="827584" y="5445224"/>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lumMod val="95000"/>
                  </a:schemeClr>
                </a:solidFill>
              </a:rPr>
              <a:t>Home</a:t>
            </a:r>
            <a:endParaRPr lang="en-GB" sz="2800" b="1" dirty="0">
              <a:solidFill>
                <a:schemeClr val="tx1">
                  <a:lumMod val="95000"/>
                </a:schemeClr>
              </a:solidFill>
            </a:endParaRPr>
          </a:p>
        </p:txBody>
      </p:sp>
      <p:sp>
        <p:nvSpPr>
          <p:cNvPr id="6" name="Rounded Rectangle 5"/>
          <p:cNvSpPr/>
          <p:nvPr/>
        </p:nvSpPr>
        <p:spPr>
          <a:xfrm>
            <a:off x="6948264" y="5445224"/>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lumMod val="95000"/>
                  </a:schemeClr>
                </a:solidFill>
              </a:rPr>
              <a:t>School</a:t>
            </a:r>
            <a:endParaRPr lang="en-GB" sz="2800" b="1" dirty="0">
              <a:solidFill>
                <a:schemeClr val="tx1">
                  <a:lumMod val="95000"/>
                </a:schemeClr>
              </a:solidFill>
            </a:endParaRPr>
          </a:p>
        </p:txBody>
      </p:sp>
    </p:spTree>
    <p:extLst>
      <p:ext uri="{BB962C8B-B14F-4D97-AF65-F5344CB8AC3E}">
        <p14:creationId xmlns:p14="http://schemas.microsoft.com/office/powerpoint/2010/main" val="693023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214" y="476672"/>
            <a:ext cx="8072249" cy="3312368"/>
          </a:xfrm>
        </p:spPr>
        <p:txBody>
          <a:bodyPr>
            <a:normAutofit/>
          </a:bodyPr>
          <a:lstStyle/>
          <a:p>
            <a:pPr marL="0" indent="0" algn="ctr">
              <a:buNone/>
            </a:pPr>
            <a:r>
              <a:rPr lang="en-GB" b="1" dirty="0" smtClean="0">
                <a:latin typeface="SassoonPrimaryInfant" pitchFamily="2" charset="0"/>
              </a:rPr>
              <a:t>Establish </a:t>
            </a:r>
            <a:r>
              <a:rPr lang="en-GB" b="1" dirty="0">
                <a:latin typeface="SassoonPrimaryInfant" pitchFamily="2" charset="0"/>
              </a:rPr>
              <a:t>a reading time, even if it's only 10 minutes each day.</a:t>
            </a:r>
            <a:r>
              <a:rPr lang="en-GB" dirty="0">
                <a:latin typeface="SassoonPrimaryInfant" pitchFamily="2" charset="0"/>
              </a:rPr>
              <a:t> Encourage your child to practice reading </a:t>
            </a:r>
            <a:r>
              <a:rPr lang="en-GB" dirty="0" smtClean="0">
                <a:latin typeface="SassoonPrimaryInfant" pitchFamily="2" charset="0"/>
              </a:rPr>
              <a:t>aloud and </a:t>
            </a:r>
            <a:r>
              <a:rPr lang="en-GB" dirty="0">
                <a:latin typeface="SassoonPrimaryInfant" pitchFamily="2" charset="0"/>
              </a:rPr>
              <a:t>praise </a:t>
            </a:r>
            <a:r>
              <a:rPr lang="en-GB" dirty="0" smtClean="0">
                <a:latin typeface="SassoonPrimaryInfant" pitchFamily="2" charset="0"/>
              </a:rPr>
              <a:t>them as much as possible. </a:t>
            </a:r>
            <a:r>
              <a:rPr lang="en-GB" dirty="0">
                <a:latin typeface="SassoonPrimaryInfant" pitchFamily="2" charset="0"/>
              </a:rPr>
              <a:t>Offer to read every other page. Have conversations and discussions about the book with your child.</a:t>
            </a:r>
          </a:p>
          <a:p>
            <a:pPr lvl="0"/>
            <a:endParaRPr lang="en-GB" dirty="0">
              <a:latin typeface="Comic Sans MS" pitchFamily="66" charset="0"/>
            </a:endParaRPr>
          </a:p>
        </p:txBody>
      </p:sp>
      <p:pic>
        <p:nvPicPr>
          <p:cNvPr id="3074" name="Picture 2" descr="http://www.andovercounseling.com/ESW/Images/iStock_000008985845Small-adult-child-r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7" y="4007007"/>
            <a:ext cx="4246223" cy="20259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User\AppData\Local\Microsoft\Windows\Temporary Internet Files\Content.IE5\KUNXEJCK\MP90041177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576188"/>
            <a:ext cx="1920379" cy="288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576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386" y="260648"/>
            <a:ext cx="7520940" cy="2808312"/>
          </a:xfrm>
        </p:spPr>
        <p:txBody>
          <a:bodyPr>
            <a:noAutofit/>
          </a:bodyPr>
          <a:lstStyle/>
          <a:p>
            <a:pPr marL="0" lvl="0" indent="0" algn="ctr">
              <a:buNone/>
            </a:pPr>
            <a:r>
              <a:rPr lang="en-GB" sz="2800" b="1" dirty="0" smtClean="0">
                <a:latin typeface="Comic Sans MS" pitchFamily="66" charset="0"/>
              </a:rPr>
              <a:t> </a:t>
            </a:r>
            <a:r>
              <a:rPr lang="en-GB" b="1" dirty="0" smtClean="0">
                <a:latin typeface="SassoonPrimaryInfant" pitchFamily="2" charset="0"/>
              </a:rPr>
              <a:t>Give </a:t>
            </a:r>
            <a:r>
              <a:rPr lang="en-GB" b="1" dirty="0">
                <a:latin typeface="SassoonPrimaryInfant" pitchFamily="2" charset="0"/>
              </a:rPr>
              <a:t>your child writing materials.</a:t>
            </a:r>
            <a:r>
              <a:rPr lang="en-GB" dirty="0">
                <a:latin typeface="SassoonPrimaryInfant" pitchFamily="2" charset="0"/>
              </a:rPr>
              <a:t> Reading and writing go hand in hand. Children want to learn to write and to practice writing. If you make pencils, crayons, and paper available at all times, your child will be more inclined to initiate writing activities on his own.</a:t>
            </a:r>
          </a:p>
        </p:txBody>
      </p:sp>
      <p:pic>
        <p:nvPicPr>
          <p:cNvPr id="4" name="Picture 2" descr="C:\Users\User\AppData\Local\Microsoft\Windows\Temporary Internet Files\Content.IE5\KUNXEJCK\MP9004423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4005064"/>
            <a:ext cx="3062726" cy="204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112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518" y="476672"/>
            <a:ext cx="7520940" cy="3312368"/>
          </a:xfrm>
        </p:spPr>
        <p:txBody>
          <a:bodyPr>
            <a:normAutofit/>
          </a:bodyPr>
          <a:lstStyle/>
          <a:p>
            <a:pPr marL="0" lvl="0" indent="0" algn="ctr">
              <a:buNone/>
            </a:pPr>
            <a:r>
              <a:rPr lang="en-GB" sz="2800" b="1" dirty="0" smtClean="0">
                <a:latin typeface="SassoonPrimaryInfant" pitchFamily="2" charset="0"/>
              </a:rPr>
              <a:t>Visit </a:t>
            </a:r>
            <a:r>
              <a:rPr lang="en-GB" sz="2800" b="1" dirty="0">
                <a:latin typeface="SassoonPrimaryInfant" pitchFamily="2" charset="0"/>
              </a:rPr>
              <a:t>the </a:t>
            </a:r>
            <a:r>
              <a:rPr lang="en-GB" sz="2800" b="1" dirty="0" smtClean="0">
                <a:latin typeface="SassoonPrimaryInfant" pitchFamily="2" charset="0"/>
              </a:rPr>
              <a:t>library </a:t>
            </a:r>
            <a:r>
              <a:rPr lang="en-GB" sz="2800" dirty="0" smtClean="0">
                <a:latin typeface="SassoonPrimaryInfant" pitchFamily="2" charset="0"/>
              </a:rPr>
              <a:t>on a regular basis</a:t>
            </a:r>
            <a:r>
              <a:rPr lang="en-GB" sz="2800" b="1" dirty="0" smtClean="0">
                <a:latin typeface="SassoonPrimaryInfant" pitchFamily="2" charset="0"/>
              </a:rPr>
              <a:t>.</a:t>
            </a:r>
            <a:r>
              <a:rPr lang="en-GB" sz="2800" dirty="0" smtClean="0">
                <a:latin typeface="SassoonPrimaryInfant" pitchFamily="2" charset="0"/>
              </a:rPr>
              <a:t> </a:t>
            </a:r>
            <a:r>
              <a:rPr lang="en-GB" sz="2800" dirty="0">
                <a:latin typeface="SassoonPrimaryInfant" pitchFamily="2" charset="0"/>
              </a:rPr>
              <a:t>Have your child apply for her own library card so </a:t>
            </a:r>
            <a:r>
              <a:rPr lang="en-GB" sz="2800" dirty="0" smtClean="0">
                <a:latin typeface="SassoonPrimaryInfant" pitchFamily="2" charset="0"/>
              </a:rPr>
              <a:t>they </a:t>
            </a:r>
            <a:r>
              <a:rPr lang="en-GB" sz="2800" dirty="0">
                <a:latin typeface="SassoonPrimaryInfant" pitchFamily="2" charset="0"/>
              </a:rPr>
              <a:t>can check out books on her own for schoolwork and for pleasure reading. Ask your child to bring home a library book to read to a younger sibling and encourage her to check out books on </a:t>
            </a:r>
            <a:r>
              <a:rPr lang="en-GB" sz="2800" dirty="0" smtClean="0">
                <a:latin typeface="SassoonPrimaryInfant" pitchFamily="2" charset="0"/>
              </a:rPr>
              <a:t>tape/cd </a:t>
            </a:r>
            <a:r>
              <a:rPr lang="en-GB" sz="2800" dirty="0">
                <a:latin typeface="SassoonPrimaryInfant" pitchFamily="2" charset="0"/>
              </a:rPr>
              <a:t>that she can listen to on long car trips.</a:t>
            </a:r>
          </a:p>
          <a:p>
            <a:endParaRPr lang="en-GB" dirty="0"/>
          </a:p>
        </p:txBody>
      </p:sp>
      <p:pic>
        <p:nvPicPr>
          <p:cNvPr id="4" name="Picture 2" descr="C:\Users\User\AppData\Local\Microsoft\Windows\Temporary Internet Files\Content.IE5\S3LYWX8W\MP9004423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789040"/>
            <a:ext cx="2664296" cy="18413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ser\AppData\Local\Microsoft\Windows\Temporary Internet Files\Content.IE5\S3LYWX8W\MP9004010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789040"/>
            <a:ext cx="266429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3820338"/>
            <a:ext cx="3069730" cy="18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829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7584" y="1484784"/>
            <a:ext cx="6917392" cy="3771880"/>
          </a:xfrm>
        </p:spPr>
        <p:txBody>
          <a:bodyPr/>
          <a:lstStyle/>
          <a:p>
            <a:pPr marL="0" indent="0"/>
            <a:r>
              <a:rPr lang="en-GB" dirty="0" smtClean="0">
                <a:latin typeface="SassoonPrimaryInfant" pitchFamily="2" charset="0"/>
              </a:rPr>
              <a:t>Children look at pictures in books to help read unknown words.</a:t>
            </a:r>
          </a:p>
          <a:p>
            <a:pPr marL="0" indent="0"/>
            <a:endParaRPr lang="en-GB" dirty="0">
              <a:latin typeface="SassoonPrimaryInfant" pitchFamily="2" charset="0"/>
            </a:endParaRPr>
          </a:p>
          <a:p>
            <a:pPr marL="0" indent="0"/>
            <a:r>
              <a:rPr lang="en-GB" dirty="0" smtClean="0">
                <a:latin typeface="SassoonPrimaryInfant" pitchFamily="2" charset="0"/>
              </a:rPr>
              <a:t>‘The </a:t>
            </a:r>
            <a:r>
              <a:rPr lang="en-GB" dirty="0">
                <a:latin typeface="SassoonPrimaryInfant" pitchFamily="2" charset="0"/>
              </a:rPr>
              <a:t>balloon is </a:t>
            </a:r>
            <a:r>
              <a:rPr lang="en-GB" dirty="0" smtClean="0">
                <a:latin typeface="SassoonPrimaryInfant" pitchFamily="2" charset="0"/>
              </a:rPr>
              <a:t>blue’.</a:t>
            </a:r>
            <a:endParaRPr lang="en-GB" dirty="0">
              <a:latin typeface="SassoonPrimaryInfant" pitchFamily="2" charset="0"/>
            </a:endParaRPr>
          </a:p>
          <a:p>
            <a:endParaRPr lang="en-GB" dirty="0" smtClean="0"/>
          </a:p>
          <a:p>
            <a:endParaRPr lang="en-GB" dirty="0" smtClean="0"/>
          </a:p>
          <a:p>
            <a:endParaRPr lang="en-GB" dirty="0"/>
          </a:p>
          <a:p>
            <a:endParaRPr lang="en-GB" dirty="0"/>
          </a:p>
        </p:txBody>
      </p:sp>
      <p:sp>
        <p:nvSpPr>
          <p:cNvPr id="4" name="Title 3"/>
          <p:cNvSpPr>
            <a:spLocks noGrp="1"/>
          </p:cNvSpPr>
          <p:nvPr>
            <p:ph type="title"/>
          </p:nvPr>
        </p:nvSpPr>
        <p:spPr/>
        <p:txBody>
          <a:bodyPr/>
          <a:lstStyle/>
          <a:p>
            <a:r>
              <a:rPr lang="en-GB" u="sng" dirty="0" smtClean="0">
                <a:latin typeface="SassoonPrimaryInfant" pitchFamily="2" charset="0"/>
              </a:rPr>
              <a:t>Pictures cues</a:t>
            </a:r>
            <a:endParaRPr lang="en-GB" u="sng" dirty="0">
              <a:latin typeface="SassoonPrimaryInfant" pitchFamily="2" charset="0"/>
            </a:endParaRPr>
          </a:p>
        </p:txBody>
      </p:sp>
      <p:pic>
        <p:nvPicPr>
          <p:cNvPr id="8" name="Picture 7" descr="balloons-dark-blue-wedding-table-decorations-cca-wa591244-61955-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52936"/>
            <a:ext cx="1720551" cy="17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444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23528" y="908720"/>
            <a:ext cx="4032448" cy="4347944"/>
          </a:xfrm>
        </p:spPr>
        <p:txBody>
          <a:bodyPr>
            <a:normAutofit/>
          </a:bodyPr>
          <a:lstStyle/>
          <a:p>
            <a:r>
              <a:rPr lang="en-GB" dirty="0" smtClean="0">
                <a:latin typeface="SassoonPrimaryInfant" pitchFamily="2" charset="0"/>
              </a:rPr>
              <a:t>  Children make sense of the text using their life experiences. </a:t>
            </a:r>
          </a:p>
          <a:p>
            <a:endParaRPr lang="en-GB" dirty="0" smtClean="0">
              <a:latin typeface="SassoonPrimaryInfant" pitchFamily="2" charset="0"/>
            </a:endParaRPr>
          </a:p>
          <a:p>
            <a:r>
              <a:rPr lang="en-GB" dirty="0">
                <a:latin typeface="SassoonPrimaryInfant" pitchFamily="2" charset="0"/>
              </a:rPr>
              <a:t> </a:t>
            </a:r>
            <a:r>
              <a:rPr lang="en-GB" dirty="0" smtClean="0">
                <a:latin typeface="SassoonPrimaryInfant" pitchFamily="2" charset="0"/>
              </a:rPr>
              <a:t> </a:t>
            </a:r>
            <a:r>
              <a:rPr lang="en-GB" dirty="0" err="1" smtClean="0">
                <a:latin typeface="SassoonPrimaryInfant" pitchFamily="2" charset="0"/>
              </a:rPr>
              <a:t>e.g</a:t>
            </a:r>
            <a:r>
              <a:rPr lang="en-GB" dirty="0" smtClean="0">
                <a:latin typeface="SassoonPrimaryInfant" pitchFamily="2" charset="0"/>
              </a:rPr>
              <a:t> knowing what a dog lives in will help decode the last word.</a:t>
            </a:r>
            <a:endParaRPr lang="en-GB" dirty="0">
              <a:latin typeface="SassoonPrimaryInfant" pitchFamily="2" charset="0"/>
            </a:endParaRPr>
          </a:p>
        </p:txBody>
      </p:sp>
      <p:sp>
        <p:nvSpPr>
          <p:cNvPr id="3" name="Content Placeholder 2"/>
          <p:cNvSpPr>
            <a:spLocks noGrp="1"/>
          </p:cNvSpPr>
          <p:nvPr>
            <p:ph sz="half" idx="2"/>
          </p:nvPr>
        </p:nvSpPr>
        <p:spPr>
          <a:xfrm>
            <a:off x="4860032" y="1124744"/>
            <a:ext cx="3528392" cy="3712464"/>
          </a:xfrm>
        </p:spPr>
        <p:txBody>
          <a:bodyPr>
            <a:normAutofit/>
          </a:bodyPr>
          <a:lstStyle/>
          <a:p>
            <a:r>
              <a:rPr lang="en-GB" dirty="0" smtClean="0">
                <a:latin typeface="SassoonPrimaryInfant" pitchFamily="2" charset="0"/>
              </a:rPr>
              <a:t>   ‘The dog is in the   kennel’.</a:t>
            </a:r>
            <a:endParaRPr lang="en-GB" dirty="0">
              <a:latin typeface="SassoonPrimaryInfant" pitchFamily="2" charset="0"/>
            </a:endParaRPr>
          </a:p>
        </p:txBody>
      </p:sp>
      <p:sp>
        <p:nvSpPr>
          <p:cNvPr id="4" name="Title 3"/>
          <p:cNvSpPr>
            <a:spLocks noGrp="1"/>
          </p:cNvSpPr>
          <p:nvPr>
            <p:ph type="title"/>
          </p:nvPr>
        </p:nvSpPr>
        <p:spPr>
          <a:xfrm>
            <a:off x="827584" y="188640"/>
            <a:ext cx="7520940" cy="548640"/>
          </a:xfrm>
        </p:spPr>
        <p:txBody>
          <a:bodyPr>
            <a:normAutofit fontScale="90000"/>
          </a:bodyPr>
          <a:lstStyle/>
          <a:p>
            <a:r>
              <a:rPr lang="en-GB" u="sng" dirty="0" smtClean="0">
                <a:latin typeface="SassoonPrimaryInfant" pitchFamily="2" charset="0"/>
              </a:rPr>
              <a:t>Life experiences</a:t>
            </a:r>
            <a:endParaRPr lang="en-GB" u="sng" dirty="0">
              <a:latin typeface="SassoonPrimaryInfant" pitchFamily="2" charset="0"/>
            </a:endParaRPr>
          </a:p>
        </p:txBody>
      </p:sp>
      <p:pic>
        <p:nvPicPr>
          <p:cNvPr id="5" name="Picture 5" descr="dog-ken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7825" y="2996952"/>
            <a:ext cx="1993900"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376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11560" y="620688"/>
            <a:ext cx="7704856" cy="1552736"/>
          </a:xfrm>
        </p:spPr>
        <p:txBody>
          <a:bodyPr>
            <a:noAutofit/>
          </a:bodyPr>
          <a:lstStyle/>
          <a:p>
            <a:r>
              <a:rPr lang="en-GB" sz="1800" dirty="0" smtClean="0">
                <a:latin typeface="Comic Sans MS" pitchFamily="66" charset="0"/>
              </a:rPr>
              <a:t>    </a:t>
            </a:r>
            <a:r>
              <a:rPr lang="en-GB" sz="2400" dirty="0" smtClean="0">
                <a:latin typeface="SassoonPrimaryInfant" pitchFamily="2" charset="0"/>
              </a:rPr>
              <a:t>Look at the front cover and ask your child what they think the book might be about and why? (prediction skills) Refer back to their ideas at the end to see if they were right.</a:t>
            </a:r>
          </a:p>
          <a:p>
            <a:r>
              <a:rPr lang="en-GB" sz="2400" dirty="0" smtClean="0">
                <a:latin typeface="SassoonPrimaryInfant" pitchFamily="2" charset="0"/>
              </a:rPr>
              <a:t>    Ask your child to point to the title. Can they sound the words out? Do they know any tricky words? </a:t>
            </a:r>
            <a:endParaRPr lang="en-GB" sz="2400" dirty="0">
              <a:latin typeface="SassoonPrimaryInfant" pitchFamily="2" charset="0"/>
            </a:endParaRPr>
          </a:p>
        </p:txBody>
      </p:sp>
      <p:sp>
        <p:nvSpPr>
          <p:cNvPr id="2" name="Title 1"/>
          <p:cNvSpPr>
            <a:spLocks noGrp="1"/>
          </p:cNvSpPr>
          <p:nvPr>
            <p:ph type="title"/>
          </p:nvPr>
        </p:nvSpPr>
        <p:spPr>
          <a:xfrm>
            <a:off x="611560" y="0"/>
            <a:ext cx="7732340" cy="758984"/>
          </a:xfrm>
        </p:spPr>
        <p:txBody>
          <a:bodyPr>
            <a:normAutofit fontScale="90000"/>
          </a:bodyPr>
          <a:lstStyle/>
          <a:p>
            <a:r>
              <a:rPr lang="en-GB" dirty="0" smtClean="0"/>
              <a:t>    </a:t>
            </a:r>
            <a:r>
              <a:rPr lang="en-GB" sz="2400" u="sng" dirty="0" smtClean="0">
                <a:latin typeface="SassoonPrimaryInfant" pitchFamily="2" charset="0"/>
              </a:rPr>
              <a:t>What to do with the reading book</a:t>
            </a:r>
            <a:endParaRPr lang="en-GB" sz="2400" u="sng" dirty="0">
              <a:latin typeface="SassoonPrimaryInfant" pitchFamily="2" charset="0"/>
            </a:endParaRPr>
          </a:p>
        </p:txBody>
      </p:sp>
      <p:pic>
        <p:nvPicPr>
          <p:cNvPr id="1026" name="Picture 2" descr="http://www.bookrabbit.com/mediaserver/large/9780/1984/97801984630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422982"/>
            <a:ext cx="2642802" cy="30464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aterstones.com/wat/images/nbd/m/978019/846/97801984651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497393"/>
            <a:ext cx="2561932" cy="296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478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0" y="0"/>
            <a:ext cx="9144000" cy="2664296"/>
          </a:xfrm>
        </p:spPr>
        <p:txBody>
          <a:bodyPr>
            <a:noAutofit/>
          </a:bodyPr>
          <a:lstStyle/>
          <a:p>
            <a:pPr marL="0" indent="0" algn="ctr">
              <a:buNone/>
            </a:pPr>
            <a:r>
              <a:rPr lang="en-GB" sz="2400" dirty="0" smtClean="0">
                <a:latin typeface="SassoonPrimaryInfant" pitchFamily="2" charset="0"/>
              </a:rPr>
              <a:t> Encourage your child to look at the picture before reading the text so that they get an understanding of what is happening. Encourage them to sound out unfamiliar words using their phonic knowledge, unless they are ‘tricky words’, which need to be learnt by sight. Encourage your child to point to the words as they read them to ensure they are not relying on memory alone if having read the book before. Point out the speech bubbles and discuss what they are. How might the characters say their words? Encourage your child to adapt their voice, with you modelling this if necessary. Talk about the story setting. Where are they? How do they know?</a:t>
            </a:r>
            <a:endParaRPr lang="en-GB" sz="2400" dirty="0">
              <a:latin typeface="SassoonPrimaryInfant" pitchFamily="2" charset="0"/>
            </a:endParaRPr>
          </a:p>
        </p:txBody>
      </p:sp>
      <p:pic>
        <p:nvPicPr>
          <p:cNvPr id="2050" name="Picture 2" descr="http://www.oup.com/images/oxed/primary/ort/spread/848378_Hop_Hop_Pop_sp2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827883"/>
            <a:ext cx="5130163" cy="294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20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16663" y="764704"/>
            <a:ext cx="8352928" cy="4104456"/>
          </a:xfrm>
        </p:spPr>
        <p:txBody>
          <a:bodyPr>
            <a:normAutofit fontScale="92500" lnSpcReduction="20000"/>
          </a:bodyPr>
          <a:lstStyle/>
          <a:p>
            <a:r>
              <a:rPr lang="en-GB" sz="1600" dirty="0" smtClean="0">
                <a:latin typeface="Comic Sans MS" pitchFamily="66" charset="0"/>
              </a:rPr>
              <a:t>    </a:t>
            </a:r>
            <a:r>
              <a:rPr lang="en-GB" dirty="0" smtClean="0">
                <a:latin typeface="SassoonPrimaryInfant" pitchFamily="2" charset="0"/>
              </a:rPr>
              <a:t>Once your child has read to you, or at another time, read to your child. </a:t>
            </a:r>
          </a:p>
          <a:p>
            <a:endParaRPr lang="en-GB" sz="1800" dirty="0" smtClean="0">
              <a:latin typeface="SassoonPrimaryInfant" pitchFamily="2" charset="0"/>
            </a:endParaRPr>
          </a:p>
          <a:p>
            <a:r>
              <a:rPr lang="en-GB" sz="1800" dirty="0" smtClean="0">
                <a:latin typeface="SassoonPrimaryInfant" pitchFamily="2" charset="0"/>
              </a:rPr>
              <a:t>	</a:t>
            </a:r>
            <a:r>
              <a:rPr lang="en-GB" sz="2400" i="1" dirty="0" smtClean="0">
                <a:latin typeface="SassoonPrimaryInfant" pitchFamily="2" charset="0"/>
              </a:rPr>
              <a:t>‘Reading </a:t>
            </a:r>
            <a:r>
              <a:rPr lang="en-GB" sz="2400" i="1" dirty="0">
                <a:latin typeface="SassoonPrimaryInfant" pitchFamily="2" charset="0"/>
              </a:rPr>
              <a:t>to your child on a regular basis, especially at a young age, is just as crucial in helping them develop skills as a </a:t>
            </a:r>
            <a:r>
              <a:rPr lang="en-GB" sz="2400" i="1" dirty="0" smtClean="0">
                <a:latin typeface="SassoonPrimaryInfant" pitchFamily="2" charset="0"/>
              </a:rPr>
              <a:t>reader’. </a:t>
            </a:r>
          </a:p>
          <a:p>
            <a:endParaRPr lang="en-GB" sz="1800" u="sng" dirty="0" smtClean="0">
              <a:latin typeface="SassoonPrimaryInfant" pitchFamily="2" charset="0"/>
            </a:endParaRPr>
          </a:p>
          <a:p>
            <a:r>
              <a:rPr lang="en-GB" dirty="0" smtClean="0">
                <a:latin typeface="SassoonPrimaryInfant" pitchFamily="2" charset="0"/>
              </a:rPr>
              <a:t>   </a:t>
            </a:r>
            <a:r>
              <a:rPr lang="en-GB" u="sng" dirty="0" smtClean="0">
                <a:latin typeface="SassoonPrimaryInfant" pitchFamily="2" charset="0"/>
              </a:rPr>
              <a:t>Choosing the book.</a:t>
            </a:r>
          </a:p>
          <a:p>
            <a:r>
              <a:rPr lang="en-GB" dirty="0" smtClean="0">
                <a:latin typeface="SassoonPrimaryInfant" pitchFamily="2" charset="0"/>
              </a:rPr>
              <a:t>   Your child may have selected a library book from school or the local library. </a:t>
            </a:r>
          </a:p>
          <a:p>
            <a:r>
              <a:rPr lang="en-GB" dirty="0" smtClean="0">
                <a:latin typeface="SassoonPrimaryInfant" pitchFamily="2" charset="0"/>
              </a:rPr>
              <a:t>   Follow your child’s interests.</a:t>
            </a:r>
          </a:p>
          <a:p>
            <a:r>
              <a:rPr lang="en-GB" dirty="0" smtClean="0">
                <a:latin typeface="SassoonPrimaryInfant" pitchFamily="2" charset="0"/>
              </a:rPr>
              <a:t>   Consider the length of the book and the appropriateness. </a:t>
            </a:r>
            <a:endParaRPr lang="en-GB" dirty="0">
              <a:latin typeface="SassoonPrimaryInfant" pitchFamily="2" charset="0"/>
            </a:endParaRPr>
          </a:p>
        </p:txBody>
      </p:sp>
      <p:sp>
        <p:nvSpPr>
          <p:cNvPr id="4" name="Title 3"/>
          <p:cNvSpPr>
            <a:spLocks noGrp="1"/>
          </p:cNvSpPr>
          <p:nvPr>
            <p:ph type="title"/>
          </p:nvPr>
        </p:nvSpPr>
        <p:spPr>
          <a:xfrm>
            <a:off x="539552" y="188640"/>
            <a:ext cx="7520940" cy="548640"/>
          </a:xfrm>
        </p:spPr>
        <p:txBody>
          <a:bodyPr>
            <a:normAutofit fontScale="90000"/>
          </a:bodyPr>
          <a:lstStyle/>
          <a:p>
            <a:r>
              <a:rPr lang="en-GB" u="sng" dirty="0" smtClean="0">
                <a:latin typeface="SassoonPrimaryInfant" pitchFamily="2" charset="0"/>
              </a:rPr>
              <a:t>READING TO YOUR CHILD</a:t>
            </a:r>
            <a:endParaRPr lang="en-GB" u="sng" dirty="0">
              <a:latin typeface="SassoonPrimaryInfant" pitchFamily="2" charset="0"/>
            </a:endParaRPr>
          </a:p>
        </p:txBody>
      </p:sp>
      <p:pic>
        <p:nvPicPr>
          <p:cNvPr id="2050" name="Picture 2" descr="Mother reading to child in bed: Three-quarters of parents too busy to read bedtime stor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581128"/>
            <a:ext cx="3384376"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704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3709" y="116632"/>
            <a:ext cx="3795688" cy="3108543"/>
          </a:xfrm>
          <a:prstGeom prst="rect">
            <a:avLst/>
          </a:prstGeom>
        </p:spPr>
        <p:txBody>
          <a:bodyPr wrap="square">
            <a:spAutoFit/>
          </a:bodyPr>
          <a:lstStyle/>
          <a:p>
            <a:r>
              <a:rPr lang="en-GB" sz="2800" dirty="0">
                <a:latin typeface="SassoonPrimaryInfant" pitchFamily="2" charset="0"/>
              </a:rPr>
              <a:t>Discuss the front cover – What do they think the book might be about ? Can they give reasons for their ideas? </a:t>
            </a:r>
            <a:endParaRPr lang="en-GB" sz="2800" dirty="0" smtClean="0">
              <a:latin typeface="SassoonPrimaryInfant" pitchFamily="2" charset="0"/>
            </a:endParaRPr>
          </a:p>
          <a:p>
            <a:r>
              <a:rPr lang="en-GB" sz="2800" dirty="0" smtClean="0">
                <a:latin typeface="SassoonPrimaryInfant" pitchFamily="2" charset="0"/>
              </a:rPr>
              <a:t>( prediction/ reasoning skills)</a:t>
            </a:r>
          </a:p>
        </p:txBody>
      </p:sp>
      <p:pic>
        <p:nvPicPr>
          <p:cNvPr id="1026" name="Picture 2" descr="http://www.tina-macnaughton.com/images/porfolio_images/book_covers/One_snowy_night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57" y="868479"/>
            <a:ext cx="3024336" cy="37184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52109" y="3225175"/>
            <a:ext cx="4075170" cy="3970318"/>
          </a:xfrm>
          <a:prstGeom prst="rect">
            <a:avLst/>
          </a:prstGeom>
        </p:spPr>
        <p:txBody>
          <a:bodyPr wrap="square">
            <a:spAutoFit/>
          </a:bodyPr>
          <a:lstStyle/>
          <a:p>
            <a:r>
              <a:rPr lang="en-GB" sz="2800" dirty="0" smtClean="0">
                <a:latin typeface="SassoonPrimaryInfant" pitchFamily="2" charset="0"/>
              </a:rPr>
              <a:t>What </a:t>
            </a:r>
            <a:r>
              <a:rPr lang="en-GB" sz="2800" dirty="0">
                <a:latin typeface="SassoonPrimaryInfant" pitchFamily="2" charset="0"/>
              </a:rPr>
              <a:t>can they tell you about the picture? </a:t>
            </a:r>
            <a:r>
              <a:rPr lang="en-GB" sz="2800" dirty="0" err="1">
                <a:latin typeface="SassoonPrimaryInfant" pitchFamily="2" charset="0"/>
              </a:rPr>
              <a:t>E.g</a:t>
            </a:r>
            <a:r>
              <a:rPr lang="en-GB" sz="2800" dirty="0">
                <a:latin typeface="SassoonPrimaryInfant" pitchFamily="2" charset="0"/>
              </a:rPr>
              <a:t> It’s Winter </a:t>
            </a:r>
            <a:r>
              <a:rPr lang="en-GB" sz="2800" dirty="0" smtClean="0">
                <a:latin typeface="SassoonPrimaryInfant" pitchFamily="2" charset="0"/>
              </a:rPr>
              <a:t>time( snowing), </a:t>
            </a:r>
            <a:r>
              <a:rPr lang="en-GB" sz="2800" dirty="0">
                <a:latin typeface="SassoonPrimaryInfant" pitchFamily="2" charset="0"/>
              </a:rPr>
              <a:t>there’s a hedgehog, hedgehogs don’t usually wear </a:t>
            </a:r>
            <a:r>
              <a:rPr lang="en-GB" sz="2800" dirty="0" smtClean="0">
                <a:latin typeface="SassoonPrimaryInfant" pitchFamily="2" charset="0"/>
              </a:rPr>
              <a:t>woolly </a:t>
            </a:r>
            <a:r>
              <a:rPr lang="en-GB" sz="2800" dirty="0">
                <a:latin typeface="SassoonPrimaryInfant" pitchFamily="2" charset="0"/>
              </a:rPr>
              <a:t>hats</a:t>
            </a:r>
            <a:r>
              <a:rPr lang="en-GB" sz="2800" dirty="0" smtClean="0">
                <a:latin typeface="SassoonPrimaryInfant" pitchFamily="2" charset="0"/>
              </a:rPr>
              <a:t>. Does your child know that the hedgehog should be hibernating?</a:t>
            </a:r>
            <a:endParaRPr lang="en-GB" sz="2800" dirty="0">
              <a:latin typeface="SassoonPrimaryInfant" pitchFamily="2" charset="0"/>
            </a:endParaRPr>
          </a:p>
        </p:txBody>
      </p:sp>
    </p:spTree>
    <p:extLst>
      <p:ext uri="{BB962C8B-B14F-4D97-AF65-F5344CB8AC3E}">
        <p14:creationId xmlns:p14="http://schemas.microsoft.com/office/powerpoint/2010/main" val="3646251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548680"/>
            <a:ext cx="7488832" cy="1569660"/>
          </a:xfrm>
          <a:prstGeom prst="rect">
            <a:avLst/>
          </a:prstGeom>
        </p:spPr>
        <p:txBody>
          <a:bodyPr wrap="square">
            <a:spAutoFit/>
          </a:bodyPr>
          <a:lstStyle/>
          <a:p>
            <a:pPr algn="ctr"/>
            <a:r>
              <a:rPr lang="en-GB" sz="3200" dirty="0">
                <a:latin typeface="SassoonPrimaryInfant" pitchFamily="2" charset="0"/>
              </a:rPr>
              <a:t>Stop at various points in a story and ask the child what might happen next </a:t>
            </a:r>
            <a:r>
              <a:rPr lang="en-GB" sz="3200" dirty="0" smtClean="0">
                <a:latin typeface="SassoonPrimaryInfant" pitchFamily="2" charset="0"/>
              </a:rPr>
              <a:t>              (prediction </a:t>
            </a:r>
            <a:r>
              <a:rPr lang="en-GB" sz="3200" dirty="0">
                <a:latin typeface="SassoonPrimaryInfant" pitchFamily="2" charset="0"/>
              </a:rPr>
              <a:t>skills</a:t>
            </a:r>
            <a:r>
              <a:rPr lang="en-GB" sz="3200" dirty="0" smtClean="0">
                <a:latin typeface="SassoonPrimaryInfant" pitchFamily="2" charset="0"/>
              </a:rPr>
              <a:t>).</a:t>
            </a:r>
            <a:endParaRPr lang="en-GB" sz="3200" dirty="0">
              <a:latin typeface="SassoonPrimaryInfant" pitchFamily="2" charset="0"/>
            </a:endParaRPr>
          </a:p>
        </p:txBody>
      </p:sp>
      <p:pic>
        <p:nvPicPr>
          <p:cNvPr id="2050" name="Picture 2" descr="C:\Users\User\Pictures\My Scans\2012-02 (Feb)\scan0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317" y="2348880"/>
            <a:ext cx="7215862" cy="398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109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solidFill>
                  <a:srgbClr val="FFC000"/>
                </a:solidFill>
                <a:latin typeface="SassoonPrimaryInfant" pitchFamily="2" charset="0"/>
              </a:rPr>
              <a:t>Why are we here?</a:t>
            </a:r>
            <a:endParaRPr lang="en-GB" dirty="0">
              <a:solidFill>
                <a:srgbClr val="FFC000"/>
              </a:solidFill>
              <a:latin typeface="SassoonPrimaryInfant" pitchFamily="2" charset="0"/>
            </a:endParaRPr>
          </a:p>
        </p:txBody>
      </p:sp>
      <p:sp>
        <p:nvSpPr>
          <p:cNvPr id="5" name="Content Placeholder 4"/>
          <p:cNvSpPr>
            <a:spLocks noGrp="1"/>
          </p:cNvSpPr>
          <p:nvPr>
            <p:ph idx="1"/>
          </p:nvPr>
        </p:nvSpPr>
        <p:spPr>
          <a:xfrm>
            <a:off x="0" y="1268760"/>
            <a:ext cx="8843490" cy="5400600"/>
          </a:xfrm>
        </p:spPr>
        <p:txBody>
          <a:bodyPr>
            <a:normAutofit fontScale="77500" lnSpcReduction="20000"/>
          </a:bodyPr>
          <a:lstStyle/>
          <a:p>
            <a:r>
              <a:rPr lang="en-GB" dirty="0" smtClean="0">
                <a:latin typeface="SassoonPrimaryInfant" pitchFamily="2" charset="0"/>
              </a:rPr>
              <a:t>Children have 2 main educators in their life….parents &amp; teachers.</a:t>
            </a:r>
          </a:p>
          <a:p>
            <a:r>
              <a:rPr lang="en-GB" dirty="0" smtClean="0">
                <a:latin typeface="SassoonPrimaryInfant" pitchFamily="2" charset="0"/>
              </a:rPr>
              <a:t>The role of parents is crucial to a child’s success at school – from Reception to University.</a:t>
            </a:r>
          </a:p>
          <a:p>
            <a:r>
              <a:rPr lang="en-GB" dirty="0" smtClean="0">
                <a:latin typeface="SassoonPrimaryInfant" pitchFamily="2" charset="0"/>
              </a:rPr>
              <a:t>Research shows that:</a:t>
            </a:r>
          </a:p>
          <a:p>
            <a:pPr lvl="1"/>
            <a:r>
              <a:rPr lang="en-GB" dirty="0">
                <a:solidFill>
                  <a:srgbClr val="FFFF00"/>
                </a:solidFill>
                <a:latin typeface="SassoonPrimaryInfant" pitchFamily="2" charset="0"/>
              </a:rPr>
              <a:t>Where a parent is involved in helping their child learn, they achieve higher results in informal and formal tests throughout their schooling (age 3-19</a:t>
            </a:r>
            <a:r>
              <a:rPr lang="en-GB" dirty="0" smtClean="0">
                <a:solidFill>
                  <a:srgbClr val="FFFF00"/>
                </a:solidFill>
                <a:latin typeface="SassoonPrimaryInfant" pitchFamily="2" charset="0"/>
              </a:rPr>
              <a:t>).</a:t>
            </a:r>
          </a:p>
          <a:p>
            <a:pPr lvl="1"/>
            <a:r>
              <a:rPr lang="en-GB" dirty="0">
                <a:solidFill>
                  <a:srgbClr val="FFFF00"/>
                </a:solidFill>
                <a:latin typeface="SassoonPrimaryInfant" pitchFamily="2" charset="0"/>
              </a:rPr>
              <a:t>Children achieve more where schools and parents work together.</a:t>
            </a:r>
          </a:p>
          <a:p>
            <a:pPr lvl="1"/>
            <a:r>
              <a:rPr lang="en-GB" dirty="0">
                <a:solidFill>
                  <a:srgbClr val="FFFF00"/>
                </a:solidFill>
                <a:latin typeface="SassoonPrimaryInfant" pitchFamily="2" charset="0"/>
              </a:rPr>
              <a:t>Parents have a bigger impact on their child’s learning when they know how the school would like them to support so that strategies are taught in the same way.</a:t>
            </a:r>
          </a:p>
          <a:p>
            <a:pPr lvl="1"/>
            <a:r>
              <a:rPr lang="en-GB" dirty="0">
                <a:solidFill>
                  <a:srgbClr val="FFFF00"/>
                </a:solidFill>
                <a:latin typeface="SassoonPrimaryInfant" pitchFamily="2" charset="0"/>
              </a:rPr>
              <a:t>Parental behaviour and attitude towards learning has a bigger effect than school quality on pupil attainment at Key Stage 2</a:t>
            </a:r>
            <a:r>
              <a:rPr lang="en-GB" dirty="0" smtClean="0">
                <a:solidFill>
                  <a:srgbClr val="FFFF00"/>
                </a:solidFill>
                <a:latin typeface="SassoonPrimaryInfant" pitchFamily="2" charset="0"/>
              </a:rPr>
              <a:t>.</a:t>
            </a:r>
          </a:p>
          <a:p>
            <a:pPr lvl="1"/>
            <a:r>
              <a:rPr lang="en-GB" dirty="0" smtClean="0">
                <a:solidFill>
                  <a:srgbClr val="FFFF00"/>
                </a:solidFill>
                <a:latin typeface="SassoonPrimaryInfant" pitchFamily="2" charset="0"/>
              </a:rPr>
              <a:t>The performance advantage among students whose parents read to them in early school years is evident regardless of the family’s socio-economic background.</a:t>
            </a:r>
            <a:endParaRPr lang="en-GB" dirty="0">
              <a:solidFill>
                <a:srgbClr val="FFFF00"/>
              </a:solidFill>
              <a:latin typeface="SassoonPrimaryInfant" pitchFamily="2" charset="0"/>
            </a:endParaRPr>
          </a:p>
        </p:txBody>
      </p:sp>
      <p:pic>
        <p:nvPicPr>
          <p:cNvPr id="6" name="rg_hi" descr="http://t0.gstatic.com/images?q=tbn:ANd9GcQ-DzzsxI-ULUnZi8pxKVU7w6sI1gJnMiRlg6p5UUrqzW8dRMaD9g:easystreetlearning.com/bits2/images/Your-Child-Needs-You1.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683152" y="116632"/>
            <a:ext cx="1339850" cy="1476375"/>
          </a:xfrm>
          <a:prstGeom prst="rect">
            <a:avLst/>
          </a:prstGeom>
          <a:noFill/>
          <a:ln>
            <a:noFill/>
          </a:ln>
        </p:spPr>
      </p:pic>
    </p:spTree>
    <p:extLst>
      <p:ext uri="{BB962C8B-B14F-4D97-AF65-F5344CB8AC3E}">
        <p14:creationId xmlns:p14="http://schemas.microsoft.com/office/powerpoint/2010/main" val="3731940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7" y="351025"/>
            <a:ext cx="8127310" cy="1077218"/>
          </a:xfrm>
          <a:prstGeom prst="rect">
            <a:avLst/>
          </a:prstGeom>
        </p:spPr>
        <p:txBody>
          <a:bodyPr wrap="square">
            <a:spAutoFit/>
          </a:bodyPr>
          <a:lstStyle/>
          <a:p>
            <a:pPr algn="ctr"/>
            <a:r>
              <a:rPr lang="en-GB" sz="3200" dirty="0">
                <a:latin typeface="SassoonPrimaryInfant" pitchFamily="2" charset="0"/>
              </a:rPr>
              <a:t>Can you see a /find a ….? ( skimming and scanning)</a:t>
            </a:r>
          </a:p>
        </p:txBody>
      </p:sp>
      <p:pic>
        <p:nvPicPr>
          <p:cNvPr id="1026" name="Picture 2" descr="C:\Users\User\Pictures\My Scans\2012-02 (Feb)\scan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663" y="1412776"/>
            <a:ext cx="7453097" cy="396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397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6800" y="1340768"/>
            <a:ext cx="3112477" cy="3046988"/>
          </a:xfrm>
          <a:prstGeom prst="rect">
            <a:avLst/>
          </a:prstGeom>
        </p:spPr>
        <p:txBody>
          <a:bodyPr wrap="square">
            <a:spAutoFit/>
          </a:bodyPr>
          <a:lstStyle/>
          <a:p>
            <a:r>
              <a:rPr lang="en-GB" sz="2400" dirty="0" smtClean="0">
                <a:latin typeface="SassoonPrimaryInfant" pitchFamily="2" charset="0"/>
              </a:rPr>
              <a:t>Read stories </a:t>
            </a:r>
            <a:r>
              <a:rPr lang="en-GB" sz="2400" dirty="0">
                <a:latin typeface="SassoonPrimaryInfant" pitchFamily="2" charset="0"/>
              </a:rPr>
              <a:t>with repetitive sentences </a:t>
            </a:r>
            <a:r>
              <a:rPr lang="en-GB" sz="2400" dirty="0" err="1">
                <a:latin typeface="SassoonPrimaryInfant" pitchFamily="2" charset="0"/>
              </a:rPr>
              <a:t>e.g</a:t>
            </a:r>
            <a:r>
              <a:rPr lang="en-GB" sz="2400" dirty="0">
                <a:latin typeface="SassoonPrimaryInfant" pitchFamily="2" charset="0"/>
              </a:rPr>
              <a:t>  </a:t>
            </a:r>
            <a:endParaRPr lang="en-GB" sz="2400" dirty="0" smtClean="0">
              <a:latin typeface="SassoonPrimaryInfant" pitchFamily="2" charset="0"/>
            </a:endParaRPr>
          </a:p>
          <a:p>
            <a:r>
              <a:rPr lang="en-GB" sz="2400" dirty="0" smtClean="0">
                <a:latin typeface="SassoonPrimaryInfant" pitchFamily="2" charset="0"/>
              </a:rPr>
              <a:t>‘The </a:t>
            </a:r>
            <a:r>
              <a:rPr lang="en-GB" sz="2400" dirty="0">
                <a:latin typeface="SassoonPrimaryInfant" pitchFamily="2" charset="0"/>
              </a:rPr>
              <a:t>Gingerbread </a:t>
            </a:r>
            <a:r>
              <a:rPr lang="en-GB" sz="2400" dirty="0" smtClean="0">
                <a:latin typeface="SassoonPrimaryInfant" pitchFamily="2" charset="0"/>
              </a:rPr>
              <a:t>Man’, ‘We’re </a:t>
            </a:r>
            <a:r>
              <a:rPr lang="en-GB" sz="2400" dirty="0">
                <a:latin typeface="SassoonPrimaryInfant" pitchFamily="2" charset="0"/>
              </a:rPr>
              <a:t>going on a Bear </a:t>
            </a:r>
            <a:r>
              <a:rPr lang="en-GB" sz="2400" dirty="0" smtClean="0">
                <a:latin typeface="SassoonPrimaryInfant" pitchFamily="2" charset="0"/>
              </a:rPr>
              <a:t>Hunt’, and </a:t>
            </a:r>
            <a:r>
              <a:rPr lang="en-GB" sz="2400" dirty="0">
                <a:latin typeface="SassoonPrimaryInfant" pitchFamily="2" charset="0"/>
              </a:rPr>
              <a:t>encourage </a:t>
            </a:r>
            <a:r>
              <a:rPr lang="en-GB" sz="2400" dirty="0" smtClean="0">
                <a:latin typeface="SassoonPrimaryInfant" pitchFamily="2" charset="0"/>
              </a:rPr>
              <a:t>your child to </a:t>
            </a:r>
            <a:r>
              <a:rPr lang="en-GB" sz="2400" dirty="0">
                <a:latin typeface="SassoonPrimaryInfant" pitchFamily="2" charset="0"/>
              </a:rPr>
              <a:t>join </a:t>
            </a:r>
            <a:r>
              <a:rPr lang="en-GB" sz="2400" dirty="0" smtClean="0">
                <a:latin typeface="SassoonPrimaryInfant" pitchFamily="2" charset="0"/>
              </a:rPr>
              <a:t>in with the repetitive parts.</a:t>
            </a:r>
            <a:endParaRPr lang="en-GB" sz="2400" dirty="0">
              <a:latin typeface="SassoonPrimaryInfant" pitchFamily="2" charset="0"/>
            </a:endParaRPr>
          </a:p>
        </p:txBody>
      </p:sp>
      <p:pic>
        <p:nvPicPr>
          <p:cNvPr id="12290" name="Picture 2" descr="http://www.littlesheep-learning.co.uk/blog/wp-content/uploads/2011/06/Were-all-going-on-a-bear-hu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124744"/>
            <a:ext cx="4345842" cy="3949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26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cx.images-amazon.com/images/I/51vUNwtX6nL._SL500_AA3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04664"/>
            <a:ext cx="4752528" cy="46085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7544" y="1052736"/>
            <a:ext cx="2880320" cy="3046988"/>
          </a:xfrm>
          <a:prstGeom prst="rect">
            <a:avLst/>
          </a:prstGeom>
        </p:spPr>
        <p:txBody>
          <a:bodyPr wrap="square">
            <a:spAutoFit/>
          </a:bodyPr>
          <a:lstStyle/>
          <a:p>
            <a:r>
              <a:rPr lang="en-GB" sz="3200" dirty="0" smtClean="0">
                <a:latin typeface="SassoonPrimaryInfant" pitchFamily="2" charset="0"/>
              </a:rPr>
              <a:t>Read stories or poems that rhyme. </a:t>
            </a:r>
          </a:p>
          <a:p>
            <a:r>
              <a:rPr lang="en-GB" sz="3200" dirty="0" smtClean="0">
                <a:latin typeface="SassoonPrimaryInfant" pitchFamily="2" charset="0"/>
              </a:rPr>
              <a:t>Can </a:t>
            </a:r>
            <a:r>
              <a:rPr lang="en-GB" sz="3200" dirty="0">
                <a:latin typeface="SassoonPrimaryInfant" pitchFamily="2" charset="0"/>
              </a:rPr>
              <a:t>they hear the rhyming words?</a:t>
            </a:r>
          </a:p>
        </p:txBody>
      </p:sp>
    </p:spTree>
    <p:extLst>
      <p:ext uri="{BB962C8B-B14F-4D97-AF65-F5344CB8AC3E}">
        <p14:creationId xmlns:p14="http://schemas.microsoft.com/office/powerpoint/2010/main" val="16578099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henrysblog.co.uk/wp-content/uploads/2011/02/5004-ml-796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46" y="1052736"/>
            <a:ext cx="3672408" cy="46261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46398" y="1412776"/>
            <a:ext cx="3672408" cy="3539430"/>
          </a:xfrm>
          <a:prstGeom prst="rect">
            <a:avLst/>
          </a:prstGeom>
        </p:spPr>
        <p:txBody>
          <a:bodyPr wrap="square">
            <a:spAutoFit/>
          </a:bodyPr>
          <a:lstStyle/>
          <a:p>
            <a:r>
              <a:rPr lang="en-GB" sz="2800" dirty="0" smtClean="0">
                <a:latin typeface="SassoonPrimaryInfant" pitchFamily="2" charset="0"/>
              </a:rPr>
              <a:t>Some stories are great to add  </a:t>
            </a:r>
            <a:r>
              <a:rPr lang="en-GB" sz="2800" dirty="0">
                <a:latin typeface="SassoonPrimaryInfant" pitchFamily="2" charset="0"/>
              </a:rPr>
              <a:t>sound </a:t>
            </a:r>
            <a:r>
              <a:rPr lang="en-GB" sz="2800" dirty="0" smtClean="0">
                <a:latin typeface="SassoonPrimaryInfant" pitchFamily="2" charset="0"/>
              </a:rPr>
              <a:t>effects too </a:t>
            </a:r>
            <a:r>
              <a:rPr lang="en-GB" sz="2800" dirty="0" err="1">
                <a:latin typeface="SassoonPrimaryInfant" pitchFamily="2" charset="0"/>
              </a:rPr>
              <a:t>e.g</a:t>
            </a:r>
            <a:r>
              <a:rPr lang="en-GB" sz="2800" dirty="0">
                <a:latin typeface="SassoonPrimaryInfant" pitchFamily="2" charset="0"/>
              </a:rPr>
              <a:t> </a:t>
            </a:r>
            <a:r>
              <a:rPr lang="en-GB" sz="2800" dirty="0" smtClean="0">
                <a:latin typeface="SassoonPrimaryInfant" pitchFamily="2" charset="0"/>
              </a:rPr>
              <a:t>‘Peace </a:t>
            </a:r>
            <a:r>
              <a:rPr lang="en-GB" sz="2800" dirty="0">
                <a:latin typeface="SassoonPrimaryInfant" pitchFamily="2" charset="0"/>
              </a:rPr>
              <a:t>at </a:t>
            </a:r>
            <a:r>
              <a:rPr lang="en-GB" sz="2800" dirty="0" smtClean="0">
                <a:latin typeface="SassoonPrimaryInfant" pitchFamily="2" charset="0"/>
              </a:rPr>
              <a:t>Last’. </a:t>
            </a:r>
            <a:r>
              <a:rPr lang="en-GB" sz="2800" dirty="0">
                <a:latin typeface="SassoonPrimaryInfant" pitchFamily="2" charset="0"/>
              </a:rPr>
              <a:t>G</a:t>
            </a:r>
            <a:r>
              <a:rPr lang="en-GB" sz="2800" dirty="0" smtClean="0">
                <a:latin typeface="SassoonPrimaryInfant" pitchFamily="2" charset="0"/>
              </a:rPr>
              <a:t>et </a:t>
            </a:r>
            <a:r>
              <a:rPr lang="en-GB" sz="2800" dirty="0">
                <a:latin typeface="SassoonPrimaryInfant" pitchFamily="2" charset="0"/>
              </a:rPr>
              <a:t>children to make sounds to accompany the story as you read it using vocal and/or body sounds.</a:t>
            </a:r>
          </a:p>
        </p:txBody>
      </p:sp>
    </p:spTree>
    <p:extLst>
      <p:ext uri="{BB962C8B-B14F-4D97-AF65-F5344CB8AC3E}">
        <p14:creationId xmlns:p14="http://schemas.microsoft.com/office/powerpoint/2010/main" val="1042927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he Three Little Pig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675158"/>
            <a:ext cx="3960440" cy="39604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5536" y="675158"/>
            <a:ext cx="3384376" cy="3539430"/>
          </a:xfrm>
          <a:prstGeom prst="rect">
            <a:avLst/>
          </a:prstGeom>
        </p:spPr>
        <p:txBody>
          <a:bodyPr wrap="square">
            <a:spAutoFit/>
          </a:bodyPr>
          <a:lstStyle/>
          <a:p>
            <a:r>
              <a:rPr lang="en-GB" sz="2800" dirty="0">
                <a:latin typeface="SassoonPrimaryInfant" pitchFamily="2" charset="0"/>
              </a:rPr>
              <a:t>Talk about the elements of a story – characters, setting, beginning, middle and </a:t>
            </a:r>
            <a:r>
              <a:rPr lang="en-GB" sz="2800" dirty="0" smtClean="0">
                <a:latin typeface="SassoonPrimaryInfant" pitchFamily="2" charset="0"/>
              </a:rPr>
              <a:t>end so that children become familiar with the structure of a story</a:t>
            </a:r>
            <a:r>
              <a:rPr lang="en-GB" dirty="0" smtClean="0">
                <a:latin typeface="SassoonPrimaryInfant" pitchFamily="2" charset="0"/>
              </a:rPr>
              <a:t>.</a:t>
            </a:r>
            <a:endParaRPr lang="en-GB" dirty="0">
              <a:latin typeface="SassoonPrimaryInfant" pitchFamily="2" charset="0"/>
            </a:endParaRPr>
          </a:p>
        </p:txBody>
      </p:sp>
    </p:spTree>
    <p:extLst>
      <p:ext uri="{BB962C8B-B14F-4D97-AF65-F5344CB8AC3E}">
        <p14:creationId xmlns:p14="http://schemas.microsoft.com/office/powerpoint/2010/main" val="13137336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4088" y="1238095"/>
            <a:ext cx="3240360" cy="4524315"/>
          </a:xfrm>
          <a:prstGeom prst="rect">
            <a:avLst/>
          </a:prstGeom>
        </p:spPr>
        <p:txBody>
          <a:bodyPr wrap="square">
            <a:spAutoFit/>
          </a:bodyPr>
          <a:lstStyle/>
          <a:p>
            <a:r>
              <a:rPr lang="en-GB" sz="3200" dirty="0" smtClean="0">
                <a:latin typeface="SassoonPrimaryInfant" pitchFamily="2" charset="0"/>
              </a:rPr>
              <a:t>Read stories that introduce </a:t>
            </a:r>
            <a:r>
              <a:rPr lang="en-GB" sz="3200" dirty="0">
                <a:latin typeface="SassoonPrimaryInfant" pitchFamily="2" charset="0"/>
              </a:rPr>
              <a:t>new </a:t>
            </a:r>
            <a:r>
              <a:rPr lang="en-GB" sz="3200" dirty="0" smtClean="0">
                <a:latin typeface="SassoonPrimaryInfant" pitchFamily="2" charset="0"/>
              </a:rPr>
              <a:t>vocabulary to helps develop children’s language. Ensure the children understand what the words mean.</a:t>
            </a:r>
            <a:endParaRPr lang="en-GB" sz="3200" dirty="0">
              <a:latin typeface="SassoonPrimaryInfant" pitchFamily="2" charset="0"/>
            </a:endParaRPr>
          </a:p>
        </p:txBody>
      </p:sp>
      <p:pic>
        <p:nvPicPr>
          <p:cNvPr id="3074" name="Picture 2" descr="C:\Users\User\Pictures\My Scans\2012-02 (Feb)\scan00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92" r="737"/>
          <a:stretch/>
        </p:blipFill>
        <p:spPr bwMode="auto">
          <a:xfrm>
            <a:off x="395537" y="1196752"/>
            <a:ext cx="4608512" cy="380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67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0892" y="1065718"/>
            <a:ext cx="5184576" cy="523220"/>
          </a:xfrm>
          <a:prstGeom prst="rect">
            <a:avLst/>
          </a:prstGeom>
        </p:spPr>
        <p:txBody>
          <a:bodyPr wrap="square">
            <a:spAutoFit/>
          </a:bodyPr>
          <a:lstStyle/>
          <a:p>
            <a:r>
              <a:rPr lang="en-GB" sz="2800" dirty="0">
                <a:latin typeface="SassoonPrimaryInfant" pitchFamily="2" charset="0"/>
              </a:rPr>
              <a:t>Story vocab – Once upon a time….</a:t>
            </a:r>
          </a:p>
        </p:txBody>
      </p:sp>
      <p:sp>
        <p:nvSpPr>
          <p:cNvPr id="3" name="Rectangle 2"/>
          <p:cNvSpPr/>
          <p:nvPr/>
        </p:nvSpPr>
        <p:spPr>
          <a:xfrm>
            <a:off x="4102107" y="2348880"/>
            <a:ext cx="4572000" cy="2246769"/>
          </a:xfrm>
          <a:prstGeom prst="rect">
            <a:avLst/>
          </a:prstGeom>
        </p:spPr>
        <p:txBody>
          <a:bodyPr>
            <a:spAutoFit/>
          </a:bodyPr>
          <a:lstStyle/>
          <a:p>
            <a:r>
              <a:rPr lang="en-GB" sz="2800" dirty="0">
                <a:latin typeface="SassoonPrimaryInfant" pitchFamily="2" charset="0"/>
              </a:rPr>
              <a:t>Read a range of books, that interest your child. Fairy tales, Traditional tales, Cartoon characters. Stories about different seasons.</a:t>
            </a:r>
          </a:p>
        </p:txBody>
      </p:sp>
      <p:pic>
        <p:nvPicPr>
          <p:cNvPr id="2050" name="Picture 2" descr="http://img.geocaching.com/cache/cda21cd7-4a8a-4a9b-abec-5887a88269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72" y="1268760"/>
            <a:ext cx="3490895" cy="350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4533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SassoonPrimaryInfant" pitchFamily="2" charset="0"/>
              </a:rPr>
              <a:t>FACTUAL BOOKS</a:t>
            </a:r>
            <a:endParaRPr lang="en-GB" u="sng" dirty="0">
              <a:latin typeface="SassoonPrimaryInfant" pitchFamily="2" charset="0"/>
            </a:endParaRPr>
          </a:p>
        </p:txBody>
      </p:sp>
      <p:sp>
        <p:nvSpPr>
          <p:cNvPr id="6" name="Content Placeholder 5"/>
          <p:cNvSpPr>
            <a:spLocks noGrp="1"/>
          </p:cNvSpPr>
          <p:nvPr>
            <p:ph sz="quarter" idx="4"/>
          </p:nvPr>
        </p:nvSpPr>
        <p:spPr>
          <a:xfrm>
            <a:off x="3851920" y="1700808"/>
            <a:ext cx="4824536" cy="3613016"/>
          </a:xfrm>
        </p:spPr>
        <p:txBody>
          <a:bodyPr>
            <a:normAutofit fontScale="92500" lnSpcReduction="10000"/>
          </a:bodyPr>
          <a:lstStyle/>
          <a:p>
            <a:r>
              <a:rPr lang="en-GB" dirty="0" smtClean="0">
                <a:latin typeface="Comic Sans MS" pitchFamily="66" charset="0"/>
              </a:rPr>
              <a:t>   </a:t>
            </a:r>
            <a:r>
              <a:rPr lang="en-GB" sz="3200" dirty="0" smtClean="0">
                <a:latin typeface="SassoonPrimaryInfant" pitchFamily="2" charset="0"/>
              </a:rPr>
              <a:t>Does your child understand the difference between a ‘fiction’ and a ‘non-fiction’ (fact) text?</a:t>
            </a:r>
          </a:p>
          <a:p>
            <a:endParaRPr lang="en-GB" sz="3200" dirty="0" smtClean="0">
              <a:latin typeface="SassoonPrimaryInfant" pitchFamily="2" charset="0"/>
            </a:endParaRPr>
          </a:p>
          <a:p>
            <a:r>
              <a:rPr lang="en-GB" sz="3200" dirty="0" smtClean="0">
                <a:latin typeface="SassoonPrimaryInfant" pitchFamily="2" charset="0"/>
              </a:rPr>
              <a:t>  </a:t>
            </a:r>
            <a:r>
              <a:rPr lang="en-GB" sz="3200" dirty="0">
                <a:latin typeface="SassoonPrimaryInfant" pitchFamily="2" charset="0"/>
              </a:rPr>
              <a:t> </a:t>
            </a:r>
            <a:r>
              <a:rPr lang="en-GB" sz="3200" dirty="0" smtClean="0">
                <a:latin typeface="SassoonPrimaryInfant" pitchFamily="2" charset="0"/>
              </a:rPr>
              <a:t>Do they know what kind of book it will be by looking at the front cover?</a:t>
            </a:r>
          </a:p>
          <a:p>
            <a:endParaRPr lang="en-GB" sz="3200" dirty="0">
              <a:latin typeface="SassoonPrimaryInfant" pitchFamily="2" charset="0"/>
            </a:endParaRPr>
          </a:p>
        </p:txBody>
      </p:sp>
      <p:pic>
        <p:nvPicPr>
          <p:cNvPr id="4098" name="Picture 2" descr="http://i3.squidoocdn.com/resize/squidoo_images/-1/lens18589903_1317048357Body_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280831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7366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Comic Sans MS" pitchFamily="66" charset="0"/>
              </a:rPr>
              <a:t>CONTENTS PAGE</a:t>
            </a:r>
            <a:endParaRPr lang="en-GB" u="sng" dirty="0">
              <a:latin typeface="Comic Sans MS" pitchFamily="66" charset="0"/>
            </a:endParaRPr>
          </a:p>
        </p:txBody>
      </p:sp>
      <p:sp>
        <p:nvSpPr>
          <p:cNvPr id="4" name="Content Placeholder 3"/>
          <p:cNvSpPr>
            <a:spLocks noGrp="1"/>
          </p:cNvSpPr>
          <p:nvPr>
            <p:ph sz="half" idx="2"/>
          </p:nvPr>
        </p:nvSpPr>
        <p:spPr>
          <a:xfrm>
            <a:off x="395536" y="1867278"/>
            <a:ext cx="3672408" cy="3728845"/>
          </a:xfrm>
        </p:spPr>
        <p:txBody>
          <a:bodyPr>
            <a:normAutofit/>
          </a:bodyPr>
          <a:lstStyle/>
          <a:p>
            <a:pPr marL="0" indent="0">
              <a:buNone/>
            </a:pPr>
            <a:r>
              <a:rPr lang="en-GB" sz="3200" dirty="0" smtClean="0">
                <a:latin typeface="SassoonPrimaryInfant" pitchFamily="2" charset="0"/>
              </a:rPr>
              <a:t>Contents Pages are at the front of the book. They tell you the topics covered in page order.</a:t>
            </a:r>
            <a:endParaRPr lang="en-GB" sz="3200" dirty="0">
              <a:latin typeface="SassoonPrimaryInfant" pitchFamily="2" charset="0"/>
            </a:endParaRPr>
          </a:p>
        </p:txBody>
      </p:sp>
      <p:pic>
        <p:nvPicPr>
          <p:cNvPr id="1027" name="Picture 3" descr="C:\Users\User\Pictures\My Scans\2012-02 (Feb)\scan0001.jpg"/>
          <p:cNvPicPr>
            <a:picLocks noChangeArrowheads="1"/>
          </p:cNvPicPr>
          <p:nvPr/>
        </p:nvPicPr>
        <p:blipFill rotWithShape="1">
          <a:blip r:embed="rId2" cstate="print">
            <a:extLst>
              <a:ext uri="{28A0092B-C50C-407E-A947-70E740481C1C}">
                <a14:useLocalDpi xmlns:a14="http://schemas.microsoft.com/office/drawing/2010/main" val="0"/>
              </a:ext>
            </a:extLst>
          </a:blip>
          <a:srcRect l="41450" t="6418" r="1"/>
          <a:stretch/>
        </p:blipFill>
        <p:spPr bwMode="auto">
          <a:xfrm>
            <a:off x="4494493" y="1844824"/>
            <a:ext cx="3746300" cy="408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429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PrimaryInfant" pitchFamily="2" charset="0"/>
              </a:rPr>
              <a:t>INDEX</a:t>
            </a:r>
            <a:endParaRPr lang="en-GB" dirty="0">
              <a:latin typeface="SassoonPrimaryInfant" pitchFamily="2" charset="0"/>
            </a:endParaRPr>
          </a:p>
        </p:txBody>
      </p:sp>
      <p:sp>
        <p:nvSpPr>
          <p:cNvPr id="7" name="Text Placeholder 6"/>
          <p:cNvSpPr>
            <a:spLocks noGrp="1"/>
          </p:cNvSpPr>
          <p:nvPr>
            <p:ph type="body" idx="1"/>
          </p:nvPr>
        </p:nvSpPr>
        <p:spPr/>
        <p:txBody>
          <a:bodyPr/>
          <a:lstStyle/>
          <a:p>
            <a:endParaRPr lang="en-GB"/>
          </a:p>
        </p:txBody>
      </p:sp>
      <p:sp>
        <p:nvSpPr>
          <p:cNvPr id="8" name="Content Placeholder 7"/>
          <p:cNvSpPr>
            <a:spLocks noGrp="1"/>
          </p:cNvSpPr>
          <p:nvPr>
            <p:ph sz="half" idx="2"/>
          </p:nvPr>
        </p:nvSpPr>
        <p:spPr/>
        <p:txBody>
          <a:bodyPr/>
          <a:lstStyle/>
          <a:p>
            <a:endParaRPr lang="en-GB"/>
          </a:p>
        </p:txBody>
      </p:sp>
      <p:sp>
        <p:nvSpPr>
          <p:cNvPr id="10" name="Content Placeholder 9"/>
          <p:cNvSpPr>
            <a:spLocks noGrp="1"/>
          </p:cNvSpPr>
          <p:nvPr>
            <p:ph sz="quarter" idx="4"/>
          </p:nvPr>
        </p:nvSpPr>
        <p:spPr>
          <a:xfrm>
            <a:off x="4716016" y="1656915"/>
            <a:ext cx="3744416" cy="3888432"/>
          </a:xfrm>
        </p:spPr>
        <p:txBody>
          <a:bodyPr/>
          <a:lstStyle/>
          <a:p>
            <a:r>
              <a:rPr lang="en-GB" dirty="0" smtClean="0">
                <a:latin typeface="Comic Sans MS" pitchFamily="66" charset="0"/>
              </a:rPr>
              <a:t>   </a:t>
            </a:r>
            <a:r>
              <a:rPr lang="en-GB" dirty="0" smtClean="0">
                <a:latin typeface="SassoonPrimaryInfant" pitchFamily="2" charset="0"/>
              </a:rPr>
              <a:t>Index pages, at the back of the book, have ‘key words’ in alphabetical order.</a:t>
            </a:r>
            <a:endParaRPr lang="en-GB" dirty="0">
              <a:latin typeface="SassoonPrimaryInfant" pitchFamily="2" charset="0"/>
            </a:endParaRPr>
          </a:p>
        </p:txBody>
      </p:sp>
      <p:pic>
        <p:nvPicPr>
          <p:cNvPr id="2050" name="Picture 2" descr="C:\Users\User\Pictures\My Scans\2012-02 (Feb)\scan000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02"/>
          <a:stretch/>
        </p:blipFill>
        <p:spPr bwMode="auto">
          <a:xfrm>
            <a:off x="827584" y="1628800"/>
            <a:ext cx="3528392" cy="394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655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C000"/>
                </a:solidFill>
                <a:latin typeface="SassoonPrimaryInfant" pitchFamily="2" charset="0"/>
              </a:rPr>
              <a:t>Being a good learner relies upon different things…..</a:t>
            </a:r>
            <a:endParaRPr lang="en-GB" dirty="0">
              <a:solidFill>
                <a:srgbClr val="FFC000"/>
              </a:solidFill>
              <a:latin typeface="SassoonPrimaryInfant" pitchFamily="2" charset="0"/>
            </a:endParaRPr>
          </a:p>
        </p:txBody>
      </p:sp>
      <p:sp>
        <p:nvSpPr>
          <p:cNvPr id="3" name="Content Placeholder 2"/>
          <p:cNvSpPr>
            <a:spLocks noGrp="1"/>
          </p:cNvSpPr>
          <p:nvPr>
            <p:ph idx="1"/>
          </p:nvPr>
        </p:nvSpPr>
        <p:spPr>
          <a:xfrm>
            <a:off x="179512" y="1988841"/>
            <a:ext cx="8136904" cy="3842082"/>
          </a:xfrm>
        </p:spPr>
        <p:txBody>
          <a:bodyPr>
            <a:normAutofit fontScale="92500" lnSpcReduction="20000"/>
          </a:bodyPr>
          <a:lstStyle/>
          <a:p>
            <a:r>
              <a:rPr lang="en-GB" dirty="0" smtClean="0">
                <a:latin typeface="SassoonPrimaryInfant" pitchFamily="2" charset="0"/>
              </a:rPr>
              <a:t>Having a positive attitude to learning.</a:t>
            </a:r>
          </a:p>
          <a:p>
            <a:r>
              <a:rPr lang="en-GB" dirty="0" smtClean="0">
                <a:solidFill>
                  <a:srgbClr val="FFFF00"/>
                </a:solidFill>
                <a:latin typeface="SassoonPrimaryInfant" pitchFamily="2" charset="0"/>
              </a:rPr>
              <a:t>Having the skills to be able to learn.</a:t>
            </a:r>
          </a:p>
          <a:p>
            <a:r>
              <a:rPr lang="en-GB" dirty="0" smtClean="0">
                <a:latin typeface="SassoonPrimaryInfant" pitchFamily="2" charset="0"/>
              </a:rPr>
              <a:t>Developing knowledge and using this to learn new things.</a:t>
            </a:r>
          </a:p>
          <a:p>
            <a:r>
              <a:rPr lang="en-GB" dirty="0" smtClean="0">
                <a:solidFill>
                  <a:srgbClr val="FFFF00"/>
                </a:solidFill>
                <a:latin typeface="SassoonPrimaryInfant" pitchFamily="2" charset="0"/>
              </a:rPr>
              <a:t>Having confidence and self-esteem.  Being happy.</a:t>
            </a:r>
          </a:p>
          <a:p>
            <a:r>
              <a:rPr lang="en-GB" dirty="0" smtClean="0">
                <a:latin typeface="SassoonPrimaryInfant" pitchFamily="2" charset="0"/>
              </a:rPr>
              <a:t>Being given appropriate support from different networks.  Accepting it and utilising it to best effect.</a:t>
            </a:r>
          </a:p>
          <a:p>
            <a:endParaRPr lang="en-GB" dirty="0">
              <a:latin typeface="SassoonPrimaryInfant" pitchFamily="2" charset="0"/>
            </a:endParaRPr>
          </a:p>
        </p:txBody>
      </p:sp>
      <p:pic>
        <p:nvPicPr>
          <p:cNvPr id="2052" name="Picture 4" descr="http://t0.gstatic.com/images?q=tbn:ANd9GcStHoO9oTfSnDdxnMJmthGTs13EfOF0JoG1NqSrV2bVdeqFJEJfD8Zjn9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9011">
            <a:off x="7669052" y="5257057"/>
            <a:ext cx="1355158" cy="135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933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SassoonPrimaryInfant" pitchFamily="2" charset="0"/>
              </a:rPr>
              <a:t>Ultimately….</a:t>
            </a:r>
            <a:endParaRPr lang="en-GB" dirty="0">
              <a:solidFill>
                <a:srgbClr val="FFC000"/>
              </a:solidFill>
              <a:latin typeface="SassoonPrimaryInfant" pitchFamily="2" charset="0"/>
            </a:endParaRPr>
          </a:p>
        </p:txBody>
      </p:sp>
      <p:sp>
        <p:nvSpPr>
          <p:cNvPr id="3" name="Content Placeholder 2"/>
          <p:cNvSpPr>
            <a:spLocks noGrp="1"/>
          </p:cNvSpPr>
          <p:nvPr>
            <p:ph idx="1"/>
          </p:nvPr>
        </p:nvSpPr>
        <p:spPr/>
        <p:txBody>
          <a:bodyPr>
            <a:normAutofit lnSpcReduction="10000"/>
          </a:bodyPr>
          <a:lstStyle/>
          <a:p>
            <a:r>
              <a:rPr lang="en-GB" dirty="0" smtClean="0">
                <a:latin typeface="SassoonPrimaryInfant" pitchFamily="2" charset="0"/>
              </a:rPr>
              <a:t>Learning should be fun!</a:t>
            </a:r>
          </a:p>
          <a:p>
            <a:r>
              <a:rPr lang="en-GB" dirty="0" smtClean="0">
                <a:latin typeface="SassoonPrimaryInfant" pitchFamily="2" charset="0"/>
              </a:rPr>
              <a:t>Learning should be life-long!</a:t>
            </a:r>
          </a:p>
          <a:p>
            <a:r>
              <a:rPr lang="en-GB" dirty="0" smtClean="0">
                <a:latin typeface="SassoonPrimaryInfant" pitchFamily="2" charset="0"/>
              </a:rPr>
              <a:t>Learning can be anywhere, with anyone and at any time!</a:t>
            </a:r>
          </a:p>
          <a:p>
            <a:endParaRPr lang="en-GB" dirty="0">
              <a:latin typeface="SassoonPrimaryInfant" pitchFamily="2" charset="0"/>
            </a:endParaRPr>
          </a:p>
          <a:p>
            <a:pPr marL="0" indent="0" algn="ctr">
              <a:buNone/>
            </a:pPr>
            <a:r>
              <a:rPr lang="en-GB" dirty="0" smtClean="0">
                <a:solidFill>
                  <a:srgbClr val="FFFF00"/>
                </a:solidFill>
                <a:latin typeface="SassoonPrimaryInfant" pitchFamily="2" charset="0"/>
              </a:rPr>
              <a:t>Your own awe and wonder for learning will rub off on your child and give them a hunger for learning, helping them have so much learning success.</a:t>
            </a:r>
            <a:endParaRPr lang="en-GB" dirty="0">
              <a:solidFill>
                <a:srgbClr val="FFFF00"/>
              </a:solidFill>
              <a:latin typeface="SassoonPrimaryInfant" pitchFamily="2" charset="0"/>
            </a:endParaRPr>
          </a:p>
        </p:txBody>
      </p:sp>
    </p:spTree>
    <p:extLst>
      <p:ext uri="{BB962C8B-B14F-4D97-AF65-F5344CB8AC3E}">
        <p14:creationId xmlns:p14="http://schemas.microsoft.com/office/powerpoint/2010/main" val="288415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smtClean="0">
                <a:solidFill>
                  <a:srgbClr val="FFC000"/>
                </a:solidFill>
                <a:latin typeface="SassoonPrimaryInfant" pitchFamily="2" charset="0"/>
              </a:rPr>
              <a:t>Positive attitudes</a:t>
            </a:r>
            <a:endParaRPr lang="en-GB" b="1" dirty="0">
              <a:solidFill>
                <a:srgbClr val="FFC000"/>
              </a:solidFill>
              <a:latin typeface="SassoonPrimaryInfant" pitchFamily="2" charset="0"/>
            </a:endParaRPr>
          </a:p>
        </p:txBody>
      </p:sp>
      <p:sp>
        <p:nvSpPr>
          <p:cNvPr id="3" name="Content Placeholder 2"/>
          <p:cNvSpPr>
            <a:spLocks noGrp="1"/>
          </p:cNvSpPr>
          <p:nvPr>
            <p:ph idx="1"/>
          </p:nvPr>
        </p:nvSpPr>
        <p:spPr>
          <a:xfrm>
            <a:off x="179512" y="1340768"/>
            <a:ext cx="8784976" cy="4785395"/>
          </a:xfrm>
        </p:spPr>
        <p:txBody>
          <a:bodyPr/>
          <a:lstStyle/>
          <a:p>
            <a:pPr marL="0" indent="0" algn="ctr">
              <a:buNone/>
            </a:pPr>
            <a:r>
              <a:rPr lang="en-GB" dirty="0" smtClean="0">
                <a:latin typeface="SassoonPrimaryInfant" pitchFamily="2" charset="0"/>
              </a:rPr>
              <a:t>The attitude that we have about learning will rub off on our children.</a:t>
            </a:r>
          </a:p>
          <a:p>
            <a:pPr marL="0" indent="0" algn="ctr">
              <a:buNone/>
            </a:pPr>
            <a:endParaRPr lang="en-GB" dirty="0">
              <a:latin typeface="SassoonPrimaryInfant" pitchFamily="2" charset="0"/>
            </a:endParaRPr>
          </a:p>
          <a:p>
            <a:pPr marL="0" indent="0" algn="ctr">
              <a:buNone/>
            </a:pPr>
            <a:r>
              <a:rPr lang="en-GB" dirty="0" smtClean="0">
                <a:solidFill>
                  <a:srgbClr val="FFFF00"/>
                </a:solidFill>
                <a:latin typeface="SassoonPrimaryInfant" pitchFamily="2" charset="0"/>
              </a:rPr>
              <a:t>Who has EVER said </a:t>
            </a:r>
          </a:p>
          <a:p>
            <a:pPr marL="0" indent="0" algn="ctr">
              <a:buNone/>
            </a:pPr>
            <a:r>
              <a:rPr lang="en-GB" dirty="0" smtClean="0">
                <a:solidFill>
                  <a:srgbClr val="FFFF00"/>
                </a:solidFill>
                <a:latin typeface="SassoonPrimaryInfant" pitchFamily="2" charset="0"/>
              </a:rPr>
              <a:t>‘Well, I didn’t do any good at school and I was rubbish at maths anyway’ ?</a:t>
            </a:r>
            <a:endParaRPr lang="en-GB" dirty="0">
              <a:solidFill>
                <a:srgbClr val="FFFF00"/>
              </a:solidFill>
              <a:latin typeface="SassoonPrimaryInfant" pitchFamily="2" charset="0"/>
            </a:endParaRPr>
          </a:p>
        </p:txBody>
      </p:sp>
      <p:pic>
        <p:nvPicPr>
          <p:cNvPr id="3074" name="Picture 2" descr="http://t1.gstatic.com/images?q=tbn:ANd9GcTFX6EoB34gWnpEoUz4dc-Qgr-CNNvIYj0Lf6BHLhOriqUfRbLWiCTbe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653136"/>
            <a:ext cx="1752405"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811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4" y="-99392"/>
            <a:ext cx="9036496" cy="1066130"/>
          </a:xfrm>
        </p:spPr>
        <p:txBody>
          <a:bodyPr>
            <a:noAutofit/>
          </a:bodyPr>
          <a:lstStyle/>
          <a:p>
            <a:r>
              <a:rPr lang="en-GB" sz="3500" dirty="0" smtClean="0">
                <a:solidFill>
                  <a:srgbClr val="FFC000"/>
                </a:solidFill>
                <a:latin typeface="SassoonPrimaryInfant" pitchFamily="2" charset="0"/>
              </a:rPr>
              <a:t>How can we foster positive attitudes to learning?</a:t>
            </a:r>
            <a:endParaRPr lang="en-GB" sz="3500" dirty="0">
              <a:solidFill>
                <a:srgbClr val="FFC000"/>
              </a:solidFill>
              <a:latin typeface="SassoonPrimaryInfant" pitchFamily="2" charset="0"/>
            </a:endParaRPr>
          </a:p>
        </p:txBody>
      </p:sp>
      <p:sp>
        <p:nvSpPr>
          <p:cNvPr id="3" name="Content Placeholder 2"/>
          <p:cNvSpPr>
            <a:spLocks noGrp="1"/>
          </p:cNvSpPr>
          <p:nvPr>
            <p:ph idx="1"/>
          </p:nvPr>
        </p:nvSpPr>
        <p:spPr>
          <a:xfrm>
            <a:off x="0" y="692696"/>
            <a:ext cx="9036496" cy="6165304"/>
          </a:xfrm>
        </p:spPr>
        <p:txBody>
          <a:bodyPr>
            <a:normAutofit fontScale="77500" lnSpcReduction="20000"/>
          </a:bodyPr>
          <a:lstStyle/>
          <a:p>
            <a:r>
              <a:rPr lang="en-GB" sz="3400" dirty="0" smtClean="0">
                <a:latin typeface="SassoonPrimaryInfant" pitchFamily="2" charset="0"/>
              </a:rPr>
              <a:t>Let your child hear you talking positively about school (including your own school experiences).</a:t>
            </a:r>
          </a:p>
          <a:p>
            <a:r>
              <a:rPr lang="en-GB" sz="3400" dirty="0" smtClean="0">
                <a:solidFill>
                  <a:srgbClr val="FFFF00"/>
                </a:solidFill>
                <a:latin typeface="SassoonPrimaryInfant" pitchFamily="2" charset="0"/>
              </a:rPr>
              <a:t>Talk to your child about being a lifelong learner…..let them know when you’ve learnt something new.</a:t>
            </a:r>
          </a:p>
          <a:p>
            <a:r>
              <a:rPr lang="en-GB" sz="3400" dirty="0" smtClean="0">
                <a:latin typeface="SassoonPrimaryInfant" pitchFamily="2" charset="0"/>
              </a:rPr>
              <a:t>Give them a daily challenge….to teach you something new once a week. </a:t>
            </a:r>
          </a:p>
          <a:p>
            <a:r>
              <a:rPr lang="en-GB" sz="3400" dirty="0" smtClean="0">
                <a:solidFill>
                  <a:srgbClr val="FFFF00"/>
                </a:solidFill>
                <a:latin typeface="SassoonPrimaryInfant" pitchFamily="2" charset="0"/>
              </a:rPr>
              <a:t>Encourage them to do well – have a great day today.  Praise when targets have been met/certificates home.</a:t>
            </a:r>
          </a:p>
          <a:p>
            <a:r>
              <a:rPr lang="en-GB" sz="3400" dirty="0" smtClean="0">
                <a:latin typeface="SassoonPrimaryInfant" pitchFamily="2" charset="0"/>
              </a:rPr>
              <a:t>Set academic targets – long term and short term.</a:t>
            </a:r>
          </a:p>
          <a:p>
            <a:r>
              <a:rPr lang="en-GB" sz="3400" dirty="0" smtClean="0">
                <a:solidFill>
                  <a:srgbClr val="FFFF00"/>
                </a:solidFill>
                <a:latin typeface="SassoonPrimaryInfant" pitchFamily="2" charset="0"/>
              </a:rPr>
              <a:t>Put learning into context.  You need to know this because…..</a:t>
            </a:r>
          </a:p>
          <a:p>
            <a:r>
              <a:rPr lang="en-GB" sz="3400" dirty="0" smtClean="0">
                <a:latin typeface="SassoonPrimaryInfant" pitchFamily="2" charset="0"/>
              </a:rPr>
              <a:t>Make sure book bags and homework have a special place.</a:t>
            </a:r>
          </a:p>
          <a:p>
            <a:r>
              <a:rPr lang="en-GB" sz="3400" dirty="0" smtClean="0">
                <a:solidFill>
                  <a:srgbClr val="FFFF00"/>
                </a:solidFill>
                <a:latin typeface="SassoonPrimaryInfant" pitchFamily="2" charset="0"/>
              </a:rPr>
              <a:t>Formal learning takes place in a special place – desk / workstation / dining table.</a:t>
            </a:r>
          </a:p>
          <a:p>
            <a:r>
              <a:rPr lang="en-GB" sz="3400" dirty="0" smtClean="0">
                <a:latin typeface="SassoonPrimaryInfant" pitchFamily="2" charset="0"/>
              </a:rPr>
              <a:t>Do homework and formal learning when child is at their freshest…..not just before bed / as you’re running out the door in the morning.  Message: It’s an add on and you just have to do it so you don’t get into trouble! </a:t>
            </a:r>
          </a:p>
          <a:p>
            <a:endParaRPr lang="en-GB" sz="3400" dirty="0" smtClean="0">
              <a:latin typeface="SassoonPrimaryInfant" pitchFamily="2" charset="0"/>
            </a:endParaRPr>
          </a:p>
          <a:p>
            <a:endParaRPr lang="en-GB" dirty="0"/>
          </a:p>
        </p:txBody>
      </p:sp>
    </p:spTree>
    <p:extLst>
      <p:ext uri="{BB962C8B-B14F-4D97-AF65-F5344CB8AC3E}">
        <p14:creationId xmlns:p14="http://schemas.microsoft.com/office/powerpoint/2010/main" val="210216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68958"/>
          </a:xfrm>
        </p:spPr>
        <p:txBody>
          <a:bodyPr/>
          <a:lstStyle/>
          <a:p>
            <a:r>
              <a:rPr lang="en-GB" dirty="0" smtClean="0">
                <a:solidFill>
                  <a:srgbClr val="FFC000"/>
                </a:solidFill>
                <a:latin typeface="SassoonPrimaryInfant" pitchFamily="2" charset="0"/>
              </a:rPr>
              <a:t>Building you child’s learning skills….</a:t>
            </a:r>
            <a:endParaRPr lang="en-GB" dirty="0">
              <a:solidFill>
                <a:srgbClr val="FFC000"/>
              </a:solidFill>
              <a:latin typeface="SassoonPrimaryInfant" pitchFamily="2" charset="0"/>
            </a:endParaRPr>
          </a:p>
        </p:txBody>
      </p:sp>
      <p:sp>
        <p:nvSpPr>
          <p:cNvPr id="3" name="Content Placeholder 2"/>
          <p:cNvSpPr>
            <a:spLocks noGrp="1"/>
          </p:cNvSpPr>
          <p:nvPr>
            <p:ph idx="1"/>
          </p:nvPr>
        </p:nvSpPr>
        <p:spPr>
          <a:xfrm>
            <a:off x="107503" y="1052736"/>
            <a:ext cx="4680521" cy="5616624"/>
          </a:xfrm>
        </p:spPr>
        <p:txBody>
          <a:bodyPr>
            <a:normAutofit fontScale="77500" lnSpcReduction="20000"/>
          </a:bodyPr>
          <a:lstStyle/>
          <a:p>
            <a:r>
              <a:rPr lang="en-GB" dirty="0" smtClean="0">
                <a:latin typeface="SassoonPrimaryInfant" pitchFamily="2" charset="0"/>
              </a:rPr>
              <a:t>Being an independent learner.</a:t>
            </a:r>
          </a:p>
          <a:p>
            <a:r>
              <a:rPr lang="en-GB" dirty="0" smtClean="0">
                <a:solidFill>
                  <a:srgbClr val="FFFF00"/>
                </a:solidFill>
                <a:latin typeface="SassoonPrimaryInfant" pitchFamily="2" charset="0"/>
              </a:rPr>
              <a:t>Being able to organise tasks, things, time.</a:t>
            </a:r>
          </a:p>
          <a:p>
            <a:r>
              <a:rPr lang="en-GB" dirty="0" smtClean="0">
                <a:latin typeface="SassoonPrimaryInfant" pitchFamily="2" charset="0"/>
              </a:rPr>
              <a:t>Making links between learning. </a:t>
            </a:r>
            <a:r>
              <a:rPr lang="en-GB" sz="1800" dirty="0" smtClean="0">
                <a:latin typeface="SassoonPrimaryInfant" pitchFamily="2" charset="0"/>
              </a:rPr>
              <a:t>(context, showing half the learning is already done)</a:t>
            </a:r>
          </a:p>
          <a:p>
            <a:r>
              <a:rPr lang="en-GB" dirty="0" smtClean="0">
                <a:solidFill>
                  <a:srgbClr val="FFFF00"/>
                </a:solidFill>
                <a:latin typeface="SassoonPrimaryInfant" pitchFamily="2" charset="0"/>
              </a:rPr>
              <a:t>Being able to ask questions. </a:t>
            </a:r>
            <a:r>
              <a:rPr lang="en-GB" sz="1800" dirty="0" smtClean="0">
                <a:solidFill>
                  <a:srgbClr val="FFFF00"/>
                </a:solidFill>
                <a:latin typeface="SassoonPrimaryInfant" pitchFamily="2" charset="0"/>
              </a:rPr>
              <a:t>(curiosity, wonder, find things out together)</a:t>
            </a:r>
          </a:p>
          <a:p>
            <a:r>
              <a:rPr lang="en-GB" dirty="0" smtClean="0">
                <a:latin typeface="SassoonPrimaryInfant" pitchFamily="2" charset="0"/>
              </a:rPr>
              <a:t>Perseverance. </a:t>
            </a:r>
            <a:r>
              <a:rPr lang="en-GB" sz="1800" dirty="0" smtClean="0">
                <a:latin typeface="SassoonPrimaryInfant" pitchFamily="2" charset="0"/>
              </a:rPr>
              <a:t>(puzzles, tricky eye spy, long tasks)</a:t>
            </a:r>
          </a:p>
          <a:p>
            <a:r>
              <a:rPr lang="en-GB" dirty="0" smtClean="0">
                <a:solidFill>
                  <a:srgbClr val="FFFF00"/>
                </a:solidFill>
                <a:latin typeface="SassoonPrimaryInfant" pitchFamily="2" charset="0"/>
              </a:rPr>
              <a:t>Managing distractions. </a:t>
            </a:r>
            <a:r>
              <a:rPr lang="en-GB" sz="1900" dirty="0" smtClean="0">
                <a:solidFill>
                  <a:srgbClr val="FFFF00"/>
                </a:solidFill>
                <a:latin typeface="SassoonPrimaryInfant" pitchFamily="2" charset="0"/>
              </a:rPr>
              <a:t>(focus for certain time, concentration, choose whether to get rid of distractions </a:t>
            </a:r>
            <a:r>
              <a:rPr lang="en-GB" sz="1900" dirty="0" err="1" smtClean="0">
                <a:solidFill>
                  <a:srgbClr val="FFFF00"/>
                </a:solidFill>
                <a:latin typeface="SassoonPrimaryInfant" pitchFamily="2" charset="0"/>
              </a:rPr>
              <a:t>etc</a:t>
            </a:r>
            <a:r>
              <a:rPr lang="en-GB" sz="1900" dirty="0" smtClean="0">
                <a:solidFill>
                  <a:srgbClr val="FFFF00"/>
                </a:solidFill>
                <a:latin typeface="SassoonPrimaryInfant" pitchFamily="2" charset="0"/>
              </a:rPr>
              <a:t>)</a:t>
            </a:r>
          </a:p>
          <a:p>
            <a:r>
              <a:rPr lang="en-GB" dirty="0" smtClean="0">
                <a:latin typeface="SassoonPrimaryInfant" pitchFamily="2" charset="0"/>
              </a:rPr>
              <a:t>Working alone and in collaboration. </a:t>
            </a:r>
            <a:r>
              <a:rPr lang="en-GB" sz="1900" dirty="0" smtClean="0">
                <a:latin typeface="SassoonPrimaryInfant" pitchFamily="2" charset="0"/>
              </a:rPr>
              <a:t>(use others’ skills)</a:t>
            </a:r>
          </a:p>
          <a:p>
            <a:r>
              <a:rPr lang="en-GB" dirty="0" smtClean="0">
                <a:solidFill>
                  <a:srgbClr val="FFFF00"/>
                </a:solidFill>
                <a:latin typeface="SassoonPrimaryInfant" pitchFamily="2" charset="0"/>
              </a:rPr>
              <a:t>Reasoning &amp; evaluating. </a:t>
            </a:r>
            <a:r>
              <a:rPr lang="en-GB" sz="2100" dirty="0" smtClean="0">
                <a:solidFill>
                  <a:srgbClr val="FFFF00"/>
                </a:solidFill>
                <a:latin typeface="SassoonPrimaryInfant" pitchFamily="2" charset="0"/>
              </a:rPr>
              <a:t>(How did they do?  What could have gone better? Even better if…, give choices and consequences)</a:t>
            </a:r>
          </a:p>
          <a:p>
            <a:r>
              <a:rPr lang="en-GB" dirty="0" smtClean="0">
                <a:latin typeface="SassoonPrimaryInfant" pitchFamily="2" charset="0"/>
              </a:rPr>
              <a:t>Discussion skills. </a:t>
            </a:r>
            <a:r>
              <a:rPr lang="en-GB" sz="2100" dirty="0" smtClean="0">
                <a:latin typeface="SassoonPrimaryInfant" pitchFamily="2" charset="0"/>
              </a:rPr>
              <a:t>(turn taking, give reasons for choices, persuade others)</a:t>
            </a:r>
          </a:p>
          <a:p>
            <a:pPr marL="0" indent="0">
              <a:buNone/>
            </a:pPr>
            <a:endParaRPr lang="en-GB" dirty="0" smtClean="0"/>
          </a:p>
          <a:p>
            <a:endParaRPr lang="en-GB" dirty="0" smtClean="0"/>
          </a:p>
          <a:p>
            <a:endParaRPr lang="en-GB" dirty="0"/>
          </a:p>
        </p:txBody>
      </p:sp>
      <p:pic>
        <p:nvPicPr>
          <p:cNvPr id="4102" name="Picture 6" descr="http://www.buildinglearningpower.co.uk/images/BuildingLearningPower_Br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636912"/>
            <a:ext cx="4499992" cy="412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17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9392"/>
            <a:ext cx="8928992" cy="1143000"/>
          </a:xfrm>
        </p:spPr>
        <p:txBody>
          <a:bodyPr>
            <a:normAutofit/>
          </a:bodyPr>
          <a:lstStyle/>
          <a:p>
            <a:pPr algn="l"/>
            <a:r>
              <a:rPr lang="en-GB" sz="3000" dirty="0" smtClean="0">
                <a:latin typeface="SassoonPrimaryInfant" pitchFamily="2" charset="0"/>
              </a:rPr>
              <a:t>How can we help them develop greater independence?</a:t>
            </a:r>
            <a:endParaRPr lang="en-GB" sz="3000" dirty="0">
              <a:latin typeface="SassoonPrimaryInfant" pitchFamily="2" charset="0"/>
            </a:endParaRPr>
          </a:p>
        </p:txBody>
      </p:sp>
      <p:sp>
        <p:nvSpPr>
          <p:cNvPr id="3" name="Content Placeholder 2"/>
          <p:cNvSpPr>
            <a:spLocks noGrp="1"/>
          </p:cNvSpPr>
          <p:nvPr>
            <p:ph idx="1"/>
          </p:nvPr>
        </p:nvSpPr>
        <p:spPr>
          <a:xfrm>
            <a:off x="179512" y="1052736"/>
            <a:ext cx="8507288" cy="5073427"/>
          </a:xfrm>
        </p:spPr>
        <p:txBody>
          <a:bodyPr>
            <a:noAutofit/>
          </a:bodyPr>
          <a:lstStyle/>
          <a:p>
            <a:r>
              <a:rPr lang="en-GB" sz="3600" dirty="0" smtClean="0">
                <a:solidFill>
                  <a:srgbClr val="FFFF00"/>
                </a:solidFill>
                <a:latin typeface="SassoonPrimaryInfant" pitchFamily="2" charset="0"/>
              </a:rPr>
              <a:t>Children should take responsibility for their learning early on </a:t>
            </a:r>
            <a:r>
              <a:rPr lang="en-GB" sz="2400" dirty="0" smtClean="0">
                <a:solidFill>
                  <a:srgbClr val="FFFF00"/>
                </a:solidFill>
                <a:latin typeface="SassoonPrimaryInfant" pitchFamily="2" charset="0"/>
              </a:rPr>
              <a:t>(homework, reading book, asking for help).</a:t>
            </a:r>
          </a:p>
          <a:p>
            <a:r>
              <a:rPr lang="en-GB" sz="3600" dirty="0" smtClean="0">
                <a:solidFill>
                  <a:srgbClr val="FFFF00"/>
                </a:solidFill>
                <a:latin typeface="SassoonPrimaryInfant" pitchFamily="2" charset="0"/>
              </a:rPr>
              <a:t>Know where resources are to help them </a:t>
            </a:r>
            <a:r>
              <a:rPr lang="en-GB" sz="2400" dirty="0" smtClean="0">
                <a:solidFill>
                  <a:srgbClr val="FFFF00"/>
                </a:solidFill>
                <a:latin typeface="SassoonPrimaryInfant" pitchFamily="2" charset="0"/>
              </a:rPr>
              <a:t>(have a pencil case, special place to work, clock).</a:t>
            </a:r>
          </a:p>
          <a:p>
            <a:r>
              <a:rPr lang="en-GB" sz="3600" dirty="0" smtClean="0">
                <a:solidFill>
                  <a:srgbClr val="FFFF00"/>
                </a:solidFill>
                <a:latin typeface="SassoonPrimaryInfant" pitchFamily="2" charset="0"/>
              </a:rPr>
              <a:t>Get them to explain the task to you </a:t>
            </a:r>
            <a:r>
              <a:rPr lang="en-GB" sz="2400" dirty="0" smtClean="0">
                <a:solidFill>
                  <a:srgbClr val="FFFF00"/>
                </a:solidFill>
                <a:latin typeface="SassoonPrimaryInfant" pitchFamily="2" charset="0"/>
              </a:rPr>
              <a:t>(they have to have listened carefully to the task in class and then share the instructions with you – by verbalising actions, children become more able to do the task).</a:t>
            </a:r>
          </a:p>
          <a:p>
            <a:r>
              <a:rPr lang="en-GB" sz="3600" dirty="0" smtClean="0">
                <a:solidFill>
                  <a:srgbClr val="FFFF00"/>
                </a:solidFill>
                <a:latin typeface="SassoonPrimaryInfant" pitchFamily="2" charset="0"/>
              </a:rPr>
              <a:t>Review the task together </a:t>
            </a:r>
            <a:r>
              <a:rPr lang="en-GB" sz="2400" dirty="0" smtClean="0">
                <a:solidFill>
                  <a:srgbClr val="FFFF00"/>
                </a:solidFill>
                <a:latin typeface="SassoonPrimaryInfant" pitchFamily="2" charset="0"/>
              </a:rPr>
              <a:t>(How did you do?  Did you need help with anything?  If they need help….what do you already know that might help you with this?).</a:t>
            </a:r>
            <a:endParaRPr lang="en-GB" sz="2400" dirty="0">
              <a:solidFill>
                <a:srgbClr val="FFFF00"/>
              </a:solidFill>
              <a:latin typeface="SassoonPrimaryInfant" pitchFamily="2" charset="0"/>
            </a:endParaRPr>
          </a:p>
        </p:txBody>
      </p:sp>
    </p:spTree>
    <p:extLst>
      <p:ext uri="{BB962C8B-B14F-4D97-AF65-F5344CB8AC3E}">
        <p14:creationId xmlns:p14="http://schemas.microsoft.com/office/powerpoint/2010/main" val="3312540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143000"/>
          </a:xfrm>
        </p:spPr>
        <p:txBody>
          <a:bodyPr>
            <a:normAutofit/>
          </a:bodyPr>
          <a:lstStyle/>
          <a:p>
            <a:pPr algn="l"/>
            <a:r>
              <a:rPr lang="en-GB" sz="3000" b="1" dirty="0" smtClean="0">
                <a:latin typeface="SassoonPrimaryInfant" pitchFamily="2" charset="0"/>
              </a:rPr>
              <a:t>How can we help them develop greater organisational skills?</a:t>
            </a:r>
            <a:endParaRPr lang="en-GB" sz="3000" b="1" dirty="0">
              <a:latin typeface="SassoonPrimaryInfant" pitchFamily="2" charset="0"/>
            </a:endParaRPr>
          </a:p>
        </p:txBody>
      </p:sp>
      <p:sp>
        <p:nvSpPr>
          <p:cNvPr id="3" name="Content Placeholder 2"/>
          <p:cNvSpPr>
            <a:spLocks noGrp="1"/>
          </p:cNvSpPr>
          <p:nvPr>
            <p:ph idx="1"/>
          </p:nvPr>
        </p:nvSpPr>
        <p:spPr>
          <a:xfrm>
            <a:off x="179512" y="1412776"/>
            <a:ext cx="8784976" cy="5328592"/>
          </a:xfrm>
        </p:spPr>
        <p:txBody>
          <a:bodyPr>
            <a:normAutofit fontScale="92500" lnSpcReduction="10000"/>
          </a:bodyPr>
          <a:lstStyle/>
          <a:p>
            <a:r>
              <a:rPr lang="en-GB" dirty="0" smtClean="0">
                <a:solidFill>
                  <a:srgbClr val="FFFF00"/>
                </a:solidFill>
                <a:latin typeface="SassoonPrimaryInfant" pitchFamily="2" charset="0"/>
              </a:rPr>
              <a:t>Organise tasks:</a:t>
            </a:r>
          </a:p>
          <a:p>
            <a:pPr lvl="1"/>
            <a:r>
              <a:rPr lang="en-GB" sz="1800" dirty="0" smtClean="0">
                <a:solidFill>
                  <a:srgbClr val="FFFF00"/>
                </a:solidFill>
                <a:latin typeface="SassoonPrimaryInfant" pitchFamily="2" charset="0"/>
              </a:rPr>
              <a:t>Talk me through it as you do it.</a:t>
            </a:r>
          </a:p>
          <a:p>
            <a:pPr lvl="1"/>
            <a:r>
              <a:rPr lang="en-GB" sz="1800" dirty="0" smtClean="0">
                <a:solidFill>
                  <a:srgbClr val="FFFF00"/>
                </a:solidFill>
                <a:latin typeface="SassoonPrimaryInfant" pitchFamily="2" charset="0"/>
              </a:rPr>
              <a:t>Have you got everything you need to be able to do your work?</a:t>
            </a:r>
          </a:p>
          <a:p>
            <a:pPr lvl="1"/>
            <a:r>
              <a:rPr lang="en-GB" sz="1800" dirty="0" smtClean="0">
                <a:solidFill>
                  <a:srgbClr val="FFFF00"/>
                </a:solidFill>
                <a:latin typeface="SassoonPrimaryInfant" pitchFamily="2" charset="0"/>
              </a:rPr>
              <a:t>Let them know what you have to do around the home and get them to help you.</a:t>
            </a:r>
          </a:p>
          <a:p>
            <a:pPr lvl="1"/>
            <a:endParaRPr lang="en-GB" sz="1800" dirty="0" smtClean="0">
              <a:solidFill>
                <a:srgbClr val="FFFF00"/>
              </a:solidFill>
              <a:latin typeface="SassoonPrimaryInfant" pitchFamily="2" charset="0"/>
            </a:endParaRPr>
          </a:p>
          <a:p>
            <a:r>
              <a:rPr lang="en-GB" dirty="0" smtClean="0">
                <a:solidFill>
                  <a:srgbClr val="FFFF00"/>
                </a:solidFill>
                <a:latin typeface="SassoonPrimaryInfant" pitchFamily="2" charset="0"/>
              </a:rPr>
              <a:t>Organise time:</a:t>
            </a:r>
          </a:p>
          <a:p>
            <a:pPr lvl="1"/>
            <a:r>
              <a:rPr lang="en-GB" sz="1800" dirty="0" smtClean="0">
                <a:solidFill>
                  <a:srgbClr val="FFFF00"/>
                </a:solidFill>
                <a:latin typeface="SassoonPrimaryInfant" pitchFamily="2" charset="0"/>
              </a:rPr>
              <a:t>When will you do this piece of work?  Straight away or after your snack?</a:t>
            </a:r>
          </a:p>
          <a:p>
            <a:pPr lvl="1"/>
            <a:r>
              <a:rPr lang="en-GB" sz="1800" dirty="0" smtClean="0">
                <a:solidFill>
                  <a:srgbClr val="FFFF00"/>
                </a:solidFill>
                <a:latin typeface="SassoonPrimaryInfant" pitchFamily="2" charset="0"/>
              </a:rPr>
              <a:t>How long do you think it will take?</a:t>
            </a:r>
          </a:p>
          <a:p>
            <a:pPr lvl="1"/>
            <a:r>
              <a:rPr lang="en-GB" sz="1800" dirty="0" smtClean="0">
                <a:solidFill>
                  <a:srgbClr val="FFFF00"/>
                </a:solidFill>
                <a:latin typeface="SassoonPrimaryInfant" pitchFamily="2" charset="0"/>
              </a:rPr>
              <a:t>Don’t plough on for hours with work they find tricky….request 100% for a short time.</a:t>
            </a:r>
          </a:p>
          <a:p>
            <a:pPr lvl="1"/>
            <a:endParaRPr lang="en-GB" sz="1800" dirty="0" smtClean="0">
              <a:solidFill>
                <a:srgbClr val="FFFF00"/>
              </a:solidFill>
              <a:latin typeface="SassoonPrimaryInfant" pitchFamily="2" charset="0"/>
            </a:endParaRPr>
          </a:p>
          <a:p>
            <a:r>
              <a:rPr lang="en-GB" dirty="0" smtClean="0">
                <a:solidFill>
                  <a:srgbClr val="FFFF00"/>
                </a:solidFill>
                <a:latin typeface="SassoonPrimaryInfant" pitchFamily="2" charset="0"/>
              </a:rPr>
              <a:t>Organise things:</a:t>
            </a:r>
          </a:p>
          <a:p>
            <a:pPr lvl="1"/>
            <a:r>
              <a:rPr lang="en-GB" sz="1800" dirty="0" err="1" smtClean="0">
                <a:solidFill>
                  <a:srgbClr val="FFFF00"/>
                </a:solidFill>
                <a:latin typeface="SassoonPrimaryInfant" pitchFamily="2" charset="0"/>
              </a:rPr>
              <a:t>Bookbag</a:t>
            </a:r>
            <a:r>
              <a:rPr lang="en-GB" sz="1800" dirty="0" smtClean="0">
                <a:solidFill>
                  <a:srgbClr val="FFFF00"/>
                </a:solidFill>
                <a:latin typeface="SassoonPrimaryInfant" pitchFamily="2" charset="0"/>
              </a:rPr>
              <a:t> (Who packs it? What needs to be in it? Where are they kept?)</a:t>
            </a:r>
          </a:p>
          <a:p>
            <a:pPr lvl="1"/>
            <a:r>
              <a:rPr lang="en-GB" sz="1800" dirty="0" smtClean="0">
                <a:solidFill>
                  <a:srgbClr val="FFFF00"/>
                </a:solidFill>
                <a:latin typeface="SassoonPrimaryInfant" pitchFamily="2" charset="0"/>
              </a:rPr>
              <a:t>List equipment needed for school each day and tick it off.</a:t>
            </a:r>
          </a:p>
          <a:p>
            <a:pPr lvl="1"/>
            <a:r>
              <a:rPr lang="en-GB" sz="1800" dirty="0" smtClean="0">
                <a:solidFill>
                  <a:srgbClr val="FFFF00"/>
                </a:solidFill>
                <a:latin typeface="SassoonPrimaryInfant" pitchFamily="2" charset="0"/>
              </a:rPr>
              <a:t>Get children to help pack away their clean clothes/dishes etc.</a:t>
            </a:r>
          </a:p>
          <a:p>
            <a:pPr lvl="1"/>
            <a:r>
              <a:rPr lang="en-GB" sz="1800" dirty="0" smtClean="0">
                <a:solidFill>
                  <a:srgbClr val="FFFF00"/>
                </a:solidFill>
                <a:latin typeface="SassoonPrimaryInfant" pitchFamily="2" charset="0"/>
              </a:rPr>
              <a:t>Agree a time for formal homework and stick by it.</a:t>
            </a:r>
          </a:p>
          <a:p>
            <a:pPr lvl="1"/>
            <a:r>
              <a:rPr lang="en-GB" sz="1800" dirty="0" smtClean="0">
                <a:solidFill>
                  <a:srgbClr val="FFFF00"/>
                </a:solidFill>
                <a:latin typeface="SassoonPrimaryInfant" pitchFamily="2" charset="0"/>
              </a:rPr>
              <a:t>Homework diary / reading record – keep in touch and sign it.</a:t>
            </a:r>
          </a:p>
          <a:p>
            <a:pPr lvl="1"/>
            <a:endParaRPr lang="en-GB" sz="1800" dirty="0">
              <a:solidFill>
                <a:srgbClr val="FFFF00"/>
              </a:solidFill>
            </a:endParaRPr>
          </a:p>
        </p:txBody>
      </p:sp>
    </p:spTree>
    <p:extLst>
      <p:ext uri="{BB962C8B-B14F-4D97-AF65-F5344CB8AC3E}">
        <p14:creationId xmlns:p14="http://schemas.microsoft.com/office/powerpoint/2010/main" val="3950055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2538</Words>
  <Application>Microsoft Office PowerPoint</Application>
  <PresentationFormat>On-screen Show (4:3)</PresentationFormat>
  <Paragraphs>214</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Everyday Learning</vt:lpstr>
      <vt:lpstr>The Learning Triangle</vt:lpstr>
      <vt:lpstr>Why are we here?</vt:lpstr>
      <vt:lpstr>Being a good learner relies upon different things…..</vt:lpstr>
      <vt:lpstr>Positive attitudes</vt:lpstr>
      <vt:lpstr>How can we foster positive attitudes to learning?</vt:lpstr>
      <vt:lpstr>Building you child’s learning skills….</vt:lpstr>
      <vt:lpstr>How can we help them develop greater independence?</vt:lpstr>
      <vt:lpstr>How can we help them develop greater organisational skills?</vt:lpstr>
      <vt:lpstr>Getting your child to ask questions…</vt:lpstr>
      <vt:lpstr>Helping your child build confidence &amp; self-esteem.</vt:lpstr>
      <vt:lpstr>Developing knowledge</vt:lpstr>
      <vt:lpstr>Everyday activities to do…..where your child won’t realise they’re learning:</vt:lpstr>
      <vt:lpstr>Games to help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Pictures cues</vt:lpstr>
      <vt:lpstr>Life experiences</vt:lpstr>
      <vt:lpstr>    What to do with the reading book</vt:lpstr>
      <vt:lpstr>PowerPoint Presentation</vt:lpstr>
      <vt:lpstr>READING TO YOUR CHILD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FACTUAL BOOKS</vt:lpstr>
      <vt:lpstr>CONTENTS PAGE</vt:lpstr>
      <vt:lpstr>INDEX</vt:lpstr>
      <vt:lpstr>Ultimately….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Learning within the Home</dc:title>
  <dc:creator>Amy Coole</dc:creator>
  <cp:lastModifiedBy>laura bland</cp:lastModifiedBy>
  <cp:revision>53</cp:revision>
  <dcterms:created xsi:type="dcterms:W3CDTF">2012-12-02T13:04:38Z</dcterms:created>
  <dcterms:modified xsi:type="dcterms:W3CDTF">2016-11-10T19:51:28Z</dcterms:modified>
</cp:coreProperties>
</file>