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1" r:id="rId6"/>
    <p:sldId id="262" r:id="rId7"/>
    <p:sldId id="260" r:id="rId8"/>
    <p:sldId id="263" r:id="rId9"/>
    <p:sldId id="264" r:id="rId10"/>
    <p:sldId id="265" r:id="rId11"/>
    <p:sldId id="266" r:id="rId12"/>
    <p:sldId id="268" r:id="rId13"/>
    <p:sldId id="267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D1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248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Boys</a:t>
            </a:r>
            <a:endParaRPr lang="en-US" dirty="0"/>
          </a:p>
        </c:rich>
      </c:tx>
      <c:layout>
        <c:manualLayout>
          <c:xMode val="edge"/>
          <c:yMode val="edge"/>
          <c:x val="0.3089735101117797"/>
          <c:y val="9.4587111268439883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boys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Yes (23)</c:v>
                </c:pt>
                <c:pt idx="1">
                  <c:v>No 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23</c:v>
                </c:pt>
                <c:pt idx="1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29579926942983353"/>
          <c:y val="0.10163654132591671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Boys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Yes (30)</c:v>
                </c:pt>
                <c:pt idx="1">
                  <c:v>No (1)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30</c:v>
                </c:pt>
                <c:pt idx="1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29138630653941683"/>
          <c:y val="2.1945993272199437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Girls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Yes (32)</c:v>
                </c:pt>
                <c:pt idx="1">
                  <c:v>No (1)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32</c:v>
                </c:pt>
                <c:pt idx="1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Boys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Yes (21)</c:v>
                </c:pt>
                <c:pt idx="1">
                  <c:v>No (10)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21</c:v>
                </c:pt>
                <c:pt idx="1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274455616042662"/>
          <c:y val="2.3515905640114063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Girls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Yes (16)</c:v>
                </c:pt>
                <c:pt idx="1">
                  <c:v>No (17)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16</c:v>
                </c:pt>
                <c:pt idx="1">
                  <c:v>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2201448807848044"/>
          <c:y val="8.0834218391838811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Boys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Yes (30)</c:v>
                </c:pt>
                <c:pt idx="1">
                  <c:v>No (0)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30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1210904878274115"/>
          <c:y val="2.6982162028945274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Girls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Yes (31)</c:v>
                </c:pt>
                <c:pt idx="1">
                  <c:v>No (2)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31</c:v>
                </c:pt>
                <c:pt idx="1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28681006343210536"/>
          <c:y val="3.6604947458668116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Boys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Yes (30)</c:v>
                </c:pt>
                <c:pt idx="1">
                  <c:v>No (2)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30</c:v>
                </c:pt>
                <c:pt idx="1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26380426541300478"/>
          <c:y val="5.657128243612345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Girls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Yes (31)</c:v>
                </c:pt>
                <c:pt idx="1">
                  <c:v>No (2)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31</c:v>
                </c:pt>
                <c:pt idx="1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1206709681405059"/>
          <c:y val="3.5276512811914323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Boys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Yes (18)</c:v>
                </c:pt>
                <c:pt idx="1">
                  <c:v>No (9)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18</c:v>
                </c:pt>
                <c:pt idx="1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0903071254237929"/>
          <c:y val="3.6604947458668116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Girls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Yes (24)</c:v>
                </c:pt>
                <c:pt idx="1">
                  <c:v>No (9)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24</c:v>
                </c:pt>
                <c:pt idx="1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26380426541300478"/>
          <c:y val="8.5143796283171605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Girls 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Yes (30)</c:v>
                </c:pt>
                <c:pt idx="1">
                  <c:v>No (3)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30</c:v>
                </c:pt>
                <c:pt idx="1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Girls</c:v>
                </c:pt>
              </c:strCache>
            </c:strRef>
          </c:tx>
          <c:invertIfNegative val="0"/>
          <c:cat>
            <c:strRef>
              <c:f>Sheet1!$A$2:$A$15</c:f>
              <c:strCache>
                <c:ptCount val="14"/>
                <c:pt idx="0">
                  <c:v>Rugby</c:v>
                </c:pt>
                <c:pt idx="1">
                  <c:v>Football</c:v>
                </c:pt>
                <c:pt idx="2">
                  <c:v>Cricket</c:v>
                </c:pt>
                <c:pt idx="3">
                  <c:v>Tennis</c:v>
                </c:pt>
                <c:pt idx="4">
                  <c:v>Badmington</c:v>
                </c:pt>
                <c:pt idx="5">
                  <c:v>Dodgeball</c:v>
                </c:pt>
                <c:pt idx="6">
                  <c:v>Squash</c:v>
                </c:pt>
                <c:pt idx="7">
                  <c:v>Gymnastics</c:v>
                </c:pt>
                <c:pt idx="8">
                  <c:v>Basketball</c:v>
                </c:pt>
                <c:pt idx="9">
                  <c:v>Netball</c:v>
                </c:pt>
                <c:pt idx="10">
                  <c:v>Benchball</c:v>
                </c:pt>
                <c:pt idx="11">
                  <c:v>Athletics</c:v>
                </c:pt>
                <c:pt idx="12">
                  <c:v>Boxing</c:v>
                </c:pt>
                <c:pt idx="13">
                  <c:v>Volleyball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8</c:v>
                </c:pt>
                <c:pt idx="1">
                  <c:v>4</c:v>
                </c:pt>
                <c:pt idx="2">
                  <c:v>1</c:v>
                </c:pt>
                <c:pt idx="3">
                  <c:v>3</c:v>
                </c:pt>
                <c:pt idx="4">
                  <c:v>0</c:v>
                </c:pt>
                <c:pt idx="5">
                  <c:v>2</c:v>
                </c:pt>
                <c:pt idx="6">
                  <c:v>1</c:v>
                </c:pt>
                <c:pt idx="7">
                  <c:v>3</c:v>
                </c:pt>
                <c:pt idx="8">
                  <c:v>5</c:v>
                </c:pt>
                <c:pt idx="9">
                  <c:v>2</c:v>
                </c:pt>
                <c:pt idx="10">
                  <c:v>1</c:v>
                </c:pt>
                <c:pt idx="11">
                  <c:v>1</c:v>
                </c:pt>
                <c:pt idx="12">
                  <c:v>0</c:v>
                </c:pt>
                <c:pt idx="13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Boys</c:v>
                </c:pt>
              </c:strCache>
            </c:strRef>
          </c:tx>
          <c:invertIfNegative val="0"/>
          <c:cat>
            <c:strRef>
              <c:f>Sheet1!$A$2:$A$15</c:f>
              <c:strCache>
                <c:ptCount val="14"/>
                <c:pt idx="0">
                  <c:v>Rugby</c:v>
                </c:pt>
                <c:pt idx="1">
                  <c:v>Football</c:v>
                </c:pt>
                <c:pt idx="2">
                  <c:v>Cricket</c:v>
                </c:pt>
                <c:pt idx="3">
                  <c:v>Tennis</c:v>
                </c:pt>
                <c:pt idx="4">
                  <c:v>Badmington</c:v>
                </c:pt>
                <c:pt idx="5">
                  <c:v>Dodgeball</c:v>
                </c:pt>
                <c:pt idx="6">
                  <c:v>Squash</c:v>
                </c:pt>
                <c:pt idx="7">
                  <c:v>Gymnastics</c:v>
                </c:pt>
                <c:pt idx="8">
                  <c:v>Basketball</c:v>
                </c:pt>
                <c:pt idx="9">
                  <c:v>Netball</c:v>
                </c:pt>
                <c:pt idx="10">
                  <c:v>Benchball</c:v>
                </c:pt>
                <c:pt idx="11">
                  <c:v>Athletics</c:v>
                </c:pt>
                <c:pt idx="12">
                  <c:v>Boxing</c:v>
                </c:pt>
                <c:pt idx="13">
                  <c:v>Volleyball</c:v>
                </c:pt>
              </c:strCache>
            </c:strRef>
          </c:cat>
          <c:val>
            <c:numRef>
              <c:f>Sheet1!$C$2:$C$15</c:f>
              <c:numCache>
                <c:formatCode>General</c:formatCode>
                <c:ptCount val="14"/>
                <c:pt idx="0">
                  <c:v>5</c:v>
                </c:pt>
                <c:pt idx="1">
                  <c:v>8</c:v>
                </c:pt>
                <c:pt idx="2">
                  <c:v>2</c:v>
                </c:pt>
                <c:pt idx="3">
                  <c:v>6</c:v>
                </c:pt>
                <c:pt idx="4">
                  <c:v>1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1</c:v>
                </c:pt>
                <c:pt idx="1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159552"/>
        <c:axId val="49161344"/>
      </c:barChart>
      <c:catAx>
        <c:axId val="49159552"/>
        <c:scaling>
          <c:orientation val="minMax"/>
        </c:scaling>
        <c:delete val="0"/>
        <c:axPos val="b"/>
        <c:majorTickMark val="out"/>
        <c:minorTickMark val="none"/>
        <c:tickLblPos val="nextTo"/>
        <c:crossAx val="49161344"/>
        <c:crosses val="autoZero"/>
        <c:auto val="1"/>
        <c:lblAlgn val="ctr"/>
        <c:lblOffset val="100"/>
        <c:noMultiLvlLbl val="0"/>
      </c:catAx>
      <c:valAx>
        <c:axId val="491613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915955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27019915939281564"/>
          <c:y val="4.7374693075977699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Boys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Yes (22)</c:v>
                </c:pt>
                <c:pt idx="1">
                  <c:v>No (9)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22</c:v>
                </c:pt>
                <c:pt idx="1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27550356161892953"/>
          <c:y val="2.5672954856029304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Girls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Yes (24)</c:v>
                </c:pt>
                <c:pt idx="1">
                  <c:v>No (9)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24</c:v>
                </c:pt>
                <c:pt idx="1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Girls </c:v>
                </c:pt>
              </c:strCache>
            </c:strRef>
          </c:tx>
          <c:invertIfNegative val="0"/>
          <c:cat>
            <c:strRef>
              <c:f>Sheet1!$A$2:$A$12</c:f>
              <c:strCache>
                <c:ptCount val="11"/>
                <c:pt idx="0">
                  <c:v>Games/GPJ</c:v>
                </c:pt>
                <c:pt idx="1">
                  <c:v>Cookery</c:v>
                </c:pt>
                <c:pt idx="2">
                  <c:v>Prostar Mulitsports</c:v>
                </c:pt>
                <c:pt idx="3">
                  <c:v>Lego and Beads </c:v>
                </c:pt>
                <c:pt idx="4">
                  <c:v>Homework </c:v>
                </c:pt>
                <c:pt idx="5">
                  <c:v>Country Dance </c:v>
                </c:pt>
                <c:pt idx="6">
                  <c:v>Music</c:v>
                </c:pt>
                <c:pt idx="7">
                  <c:v>Drama </c:v>
                </c:pt>
                <c:pt idx="8">
                  <c:v>Other </c:v>
                </c:pt>
                <c:pt idx="9">
                  <c:v>Cricket</c:v>
                </c:pt>
                <c:pt idx="10">
                  <c:v>Scratch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8</c:v>
                </c:pt>
                <c:pt idx="1">
                  <c:v>5</c:v>
                </c:pt>
                <c:pt idx="2">
                  <c:v>14</c:v>
                </c:pt>
                <c:pt idx="3">
                  <c:v>13</c:v>
                </c:pt>
                <c:pt idx="4">
                  <c:v>6</c:v>
                </c:pt>
                <c:pt idx="5">
                  <c:v>6</c:v>
                </c:pt>
                <c:pt idx="6">
                  <c:v>2</c:v>
                </c:pt>
                <c:pt idx="7">
                  <c:v>4</c:v>
                </c:pt>
                <c:pt idx="8">
                  <c:v>2</c:v>
                </c:pt>
                <c:pt idx="9">
                  <c:v>1</c:v>
                </c:pt>
                <c:pt idx="10">
                  <c:v>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Boys </c:v>
                </c:pt>
              </c:strCache>
            </c:strRef>
          </c:tx>
          <c:invertIfNegative val="0"/>
          <c:cat>
            <c:strRef>
              <c:f>Sheet1!$A$2:$A$12</c:f>
              <c:strCache>
                <c:ptCount val="11"/>
                <c:pt idx="0">
                  <c:v>Games/GPJ</c:v>
                </c:pt>
                <c:pt idx="1">
                  <c:v>Cookery</c:v>
                </c:pt>
                <c:pt idx="2">
                  <c:v>Prostar Mulitsports</c:v>
                </c:pt>
                <c:pt idx="3">
                  <c:v>Lego and Beads </c:v>
                </c:pt>
                <c:pt idx="4">
                  <c:v>Homework </c:v>
                </c:pt>
                <c:pt idx="5">
                  <c:v>Country Dance </c:v>
                </c:pt>
                <c:pt idx="6">
                  <c:v>Music</c:v>
                </c:pt>
                <c:pt idx="7">
                  <c:v>Drama </c:v>
                </c:pt>
                <c:pt idx="8">
                  <c:v>Other </c:v>
                </c:pt>
                <c:pt idx="9">
                  <c:v>Cricket</c:v>
                </c:pt>
                <c:pt idx="10">
                  <c:v>Scratch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7</c:v>
                </c:pt>
                <c:pt idx="1">
                  <c:v>3</c:v>
                </c:pt>
                <c:pt idx="2">
                  <c:v>11</c:v>
                </c:pt>
                <c:pt idx="3">
                  <c:v>5</c:v>
                </c:pt>
                <c:pt idx="4">
                  <c:v>6</c:v>
                </c:pt>
                <c:pt idx="5">
                  <c:v>3</c:v>
                </c:pt>
                <c:pt idx="6">
                  <c:v>0</c:v>
                </c:pt>
                <c:pt idx="7">
                  <c:v>2</c:v>
                </c:pt>
                <c:pt idx="8">
                  <c:v>0</c:v>
                </c:pt>
                <c:pt idx="9">
                  <c:v>1</c:v>
                </c:pt>
                <c:pt idx="1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4694016"/>
        <c:axId val="114695552"/>
      </c:barChart>
      <c:catAx>
        <c:axId val="114694016"/>
        <c:scaling>
          <c:orientation val="minMax"/>
        </c:scaling>
        <c:delete val="0"/>
        <c:axPos val="b"/>
        <c:majorTickMark val="out"/>
        <c:minorTickMark val="none"/>
        <c:tickLblPos val="nextTo"/>
        <c:crossAx val="114695552"/>
        <c:crosses val="autoZero"/>
        <c:auto val="1"/>
        <c:lblAlgn val="ctr"/>
        <c:lblOffset val="100"/>
        <c:noMultiLvlLbl val="0"/>
      </c:catAx>
      <c:valAx>
        <c:axId val="114695552"/>
        <c:scaling>
          <c:orientation val="minMax"/>
          <c:max val="13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46940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girls</c:v>
                </c:pt>
              </c:strCache>
            </c:strRef>
          </c:tx>
          <c:invertIfNegative val="0"/>
          <c:cat>
            <c:strRef>
              <c:f>Sheet1!$A$2:$A$17</c:f>
              <c:strCache>
                <c:ptCount val="16"/>
                <c:pt idx="0">
                  <c:v>Football</c:v>
                </c:pt>
                <c:pt idx="1">
                  <c:v>Rugby</c:v>
                </c:pt>
                <c:pt idx="2">
                  <c:v>Tennis</c:v>
                </c:pt>
                <c:pt idx="3">
                  <c:v>Boxing </c:v>
                </c:pt>
                <c:pt idx="4">
                  <c:v>Video Games</c:v>
                </c:pt>
                <c:pt idx="5">
                  <c:v>Rounders </c:v>
                </c:pt>
                <c:pt idx="6">
                  <c:v>Netball</c:v>
                </c:pt>
                <c:pt idx="7">
                  <c:v>Dance</c:v>
                </c:pt>
                <c:pt idx="8">
                  <c:v>Basketball</c:v>
                </c:pt>
                <c:pt idx="9">
                  <c:v>Dodgeball/Benchball</c:v>
                </c:pt>
                <c:pt idx="10">
                  <c:v>Hockey</c:v>
                </c:pt>
                <c:pt idx="11">
                  <c:v>Art</c:v>
                </c:pt>
                <c:pt idx="12">
                  <c:v>Gymnastics</c:v>
                </c:pt>
                <c:pt idx="13">
                  <c:v>Cookery</c:v>
                </c:pt>
                <c:pt idx="14">
                  <c:v>Yoga </c:v>
                </c:pt>
                <c:pt idx="15">
                  <c:v>Sewing </c:v>
                </c:pt>
              </c:strCache>
            </c:str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5</c:v>
                </c:pt>
                <c:pt idx="1">
                  <c:v>4</c:v>
                </c:pt>
                <c:pt idx="2">
                  <c:v>7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3</c:v>
                </c:pt>
                <c:pt idx="7">
                  <c:v>0</c:v>
                </c:pt>
                <c:pt idx="8">
                  <c:v>2</c:v>
                </c:pt>
                <c:pt idx="9">
                  <c:v>6</c:v>
                </c:pt>
                <c:pt idx="10">
                  <c:v>1</c:v>
                </c:pt>
                <c:pt idx="11">
                  <c:v>1</c:v>
                </c:pt>
                <c:pt idx="12">
                  <c:v>2</c:v>
                </c:pt>
                <c:pt idx="13">
                  <c:v>1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boys</c:v>
                </c:pt>
              </c:strCache>
            </c:strRef>
          </c:tx>
          <c:invertIfNegative val="0"/>
          <c:cat>
            <c:strRef>
              <c:f>Sheet1!$A$2:$A$17</c:f>
              <c:strCache>
                <c:ptCount val="16"/>
                <c:pt idx="0">
                  <c:v>Football</c:v>
                </c:pt>
                <c:pt idx="1">
                  <c:v>Rugby</c:v>
                </c:pt>
                <c:pt idx="2">
                  <c:v>Tennis</c:v>
                </c:pt>
                <c:pt idx="3">
                  <c:v>Boxing </c:v>
                </c:pt>
                <c:pt idx="4">
                  <c:v>Video Games</c:v>
                </c:pt>
                <c:pt idx="5">
                  <c:v>Rounders </c:v>
                </c:pt>
                <c:pt idx="6">
                  <c:v>Netball</c:v>
                </c:pt>
                <c:pt idx="7">
                  <c:v>Dance</c:v>
                </c:pt>
                <c:pt idx="8">
                  <c:v>Basketball</c:v>
                </c:pt>
                <c:pt idx="9">
                  <c:v>Dodgeball/Benchball</c:v>
                </c:pt>
                <c:pt idx="10">
                  <c:v>Hockey</c:v>
                </c:pt>
                <c:pt idx="11">
                  <c:v>Art</c:v>
                </c:pt>
                <c:pt idx="12">
                  <c:v>Gymnastics</c:v>
                </c:pt>
                <c:pt idx="13">
                  <c:v>Cookery</c:v>
                </c:pt>
                <c:pt idx="14">
                  <c:v>Yoga </c:v>
                </c:pt>
                <c:pt idx="15">
                  <c:v>Sewing </c:v>
                </c:pt>
              </c:strCache>
            </c:strRef>
          </c:cat>
          <c:val>
            <c:numRef>
              <c:f>Sheet1!$C$2:$C$17</c:f>
              <c:numCache>
                <c:formatCode>General</c:formatCode>
                <c:ptCount val="16"/>
                <c:pt idx="0">
                  <c:v>7</c:v>
                </c:pt>
                <c:pt idx="1">
                  <c:v>4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1</c:v>
                </c:pt>
                <c:pt idx="1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783680"/>
        <c:axId val="45802240"/>
      </c:barChart>
      <c:catAx>
        <c:axId val="45783680"/>
        <c:scaling>
          <c:orientation val="minMax"/>
        </c:scaling>
        <c:delete val="0"/>
        <c:axPos val="b"/>
        <c:majorTickMark val="out"/>
        <c:minorTickMark val="none"/>
        <c:tickLblPos val="nextTo"/>
        <c:crossAx val="45802240"/>
        <c:crosses val="autoZero"/>
        <c:auto val="1"/>
        <c:lblAlgn val="ctr"/>
        <c:lblOffset val="100"/>
        <c:noMultiLvlLbl val="0"/>
      </c:catAx>
      <c:valAx>
        <c:axId val="45802240"/>
        <c:scaling>
          <c:orientation val="minMax"/>
          <c:max val="7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57836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29764456150041607"/>
          <c:y val="3.5927068821810737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Boys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Yes (17)</c:v>
                </c:pt>
                <c:pt idx="1">
                  <c:v>No (12)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17</c:v>
                </c:pt>
                <c:pt idx="1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Girls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Yes (21)</c:v>
                </c:pt>
                <c:pt idx="1">
                  <c:v>No (13)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21</c:v>
                </c:pt>
                <c:pt idx="1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Girls</c:v>
                </c:pt>
              </c:strCache>
            </c:strRef>
          </c:tx>
          <c:invertIfNegative val="0"/>
          <c:cat>
            <c:strRef>
              <c:f>Sheet1!$A$2:$A$16</c:f>
              <c:strCache>
                <c:ptCount val="15"/>
                <c:pt idx="0">
                  <c:v>Brownies/Beavers</c:v>
                </c:pt>
                <c:pt idx="1">
                  <c:v>Football</c:v>
                </c:pt>
                <c:pt idx="2">
                  <c:v>Ballet</c:v>
                </c:pt>
                <c:pt idx="3">
                  <c:v>Swimming</c:v>
                </c:pt>
                <c:pt idx="4">
                  <c:v>Gymnastics</c:v>
                </c:pt>
                <c:pt idx="5">
                  <c:v>Dance</c:v>
                </c:pt>
                <c:pt idx="6">
                  <c:v>Rugby</c:v>
                </c:pt>
                <c:pt idx="7">
                  <c:v>Horseriding</c:v>
                </c:pt>
                <c:pt idx="8">
                  <c:v>Dodgeball</c:v>
                </c:pt>
                <c:pt idx="9">
                  <c:v>Kickboxing/Boxing</c:v>
                </c:pt>
                <c:pt idx="10">
                  <c:v>Karate</c:v>
                </c:pt>
                <c:pt idx="11">
                  <c:v>Cricket</c:v>
                </c:pt>
                <c:pt idx="12">
                  <c:v>Theatre Arts</c:v>
                </c:pt>
                <c:pt idx="13">
                  <c:v>Running</c:v>
                </c:pt>
                <c:pt idx="14">
                  <c:v>Other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4</c:v>
                </c:pt>
                <c:pt idx="1">
                  <c:v>1</c:v>
                </c:pt>
                <c:pt idx="2">
                  <c:v>2</c:v>
                </c:pt>
                <c:pt idx="3">
                  <c:v>9</c:v>
                </c:pt>
                <c:pt idx="4">
                  <c:v>4</c:v>
                </c:pt>
                <c:pt idx="5">
                  <c:v>5</c:v>
                </c:pt>
                <c:pt idx="6">
                  <c:v>7</c:v>
                </c:pt>
                <c:pt idx="7">
                  <c:v>2</c:v>
                </c:pt>
                <c:pt idx="8">
                  <c:v>0</c:v>
                </c:pt>
                <c:pt idx="9">
                  <c:v>0</c:v>
                </c:pt>
                <c:pt idx="10">
                  <c:v>3</c:v>
                </c:pt>
                <c:pt idx="11">
                  <c:v>1</c:v>
                </c:pt>
                <c:pt idx="12">
                  <c:v>2</c:v>
                </c:pt>
                <c:pt idx="13">
                  <c:v>1</c:v>
                </c:pt>
                <c:pt idx="14">
                  <c:v>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Boys</c:v>
                </c:pt>
              </c:strCache>
            </c:strRef>
          </c:tx>
          <c:invertIfNegative val="0"/>
          <c:cat>
            <c:strRef>
              <c:f>Sheet1!$A$2:$A$16</c:f>
              <c:strCache>
                <c:ptCount val="15"/>
                <c:pt idx="0">
                  <c:v>Brownies/Beavers</c:v>
                </c:pt>
                <c:pt idx="1">
                  <c:v>Football</c:v>
                </c:pt>
                <c:pt idx="2">
                  <c:v>Ballet</c:v>
                </c:pt>
                <c:pt idx="3">
                  <c:v>Swimming</c:v>
                </c:pt>
                <c:pt idx="4">
                  <c:v>Gymnastics</c:v>
                </c:pt>
                <c:pt idx="5">
                  <c:v>Dance</c:v>
                </c:pt>
                <c:pt idx="6">
                  <c:v>Rugby</c:v>
                </c:pt>
                <c:pt idx="7">
                  <c:v>Horseriding</c:v>
                </c:pt>
                <c:pt idx="8">
                  <c:v>Dodgeball</c:v>
                </c:pt>
                <c:pt idx="9">
                  <c:v>Kickboxing/Boxing</c:v>
                </c:pt>
                <c:pt idx="10">
                  <c:v>Karate</c:v>
                </c:pt>
                <c:pt idx="11">
                  <c:v>Cricket</c:v>
                </c:pt>
                <c:pt idx="12">
                  <c:v>Theatre Arts</c:v>
                </c:pt>
                <c:pt idx="13">
                  <c:v>Running</c:v>
                </c:pt>
                <c:pt idx="14">
                  <c:v>Other</c:v>
                </c:pt>
              </c:strCache>
            </c:strRef>
          </c:cat>
          <c:val>
            <c:numRef>
              <c:f>Sheet1!$C$2:$C$16</c:f>
              <c:numCache>
                <c:formatCode>General</c:formatCode>
                <c:ptCount val="15"/>
                <c:pt idx="0">
                  <c:v>2</c:v>
                </c:pt>
                <c:pt idx="1">
                  <c:v>5</c:v>
                </c:pt>
                <c:pt idx="2">
                  <c:v>0</c:v>
                </c:pt>
                <c:pt idx="3">
                  <c:v>4</c:v>
                </c:pt>
                <c:pt idx="4">
                  <c:v>1</c:v>
                </c:pt>
                <c:pt idx="5">
                  <c:v>2</c:v>
                </c:pt>
                <c:pt idx="6">
                  <c:v>5</c:v>
                </c:pt>
                <c:pt idx="7">
                  <c:v>0</c:v>
                </c:pt>
                <c:pt idx="8">
                  <c:v>1</c:v>
                </c:pt>
                <c:pt idx="9">
                  <c:v>3</c:v>
                </c:pt>
                <c:pt idx="10">
                  <c:v>1</c:v>
                </c:pt>
                <c:pt idx="11">
                  <c:v>1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7860480"/>
        <c:axId val="168498304"/>
      </c:barChart>
      <c:catAx>
        <c:axId val="167860480"/>
        <c:scaling>
          <c:orientation val="minMax"/>
        </c:scaling>
        <c:delete val="0"/>
        <c:axPos val="b"/>
        <c:majorTickMark val="out"/>
        <c:minorTickMark val="none"/>
        <c:tickLblPos val="nextTo"/>
        <c:crossAx val="168498304"/>
        <c:crosses val="autoZero"/>
        <c:auto val="1"/>
        <c:lblAlgn val="ctr"/>
        <c:lblOffset val="100"/>
        <c:noMultiLvlLbl val="0"/>
      </c:catAx>
      <c:valAx>
        <c:axId val="1684983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78604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24823298488499848"/>
          <c:y val="0.11672875022433404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Boys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Yes (31)</c:v>
                </c:pt>
                <c:pt idx="1">
                  <c:v>No (0)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31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25488708012181582"/>
          <c:y val="4.2903613362586822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Girls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Yes (31)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31</c:v>
                </c:pt>
                <c:pt idx="1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50E5C-953C-4967-B24E-8E195C75D7F9}" type="datetimeFigureOut">
              <a:rPr lang="en-GB" smtClean="0"/>
              <a:t>30/12/2016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C7138-DC35-48A7-86AD-CAF6B3899B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1283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50E5C-953C-4967-B24E-8E195C75D7F9}" type="datetimeFigureOut">
              <a:rPr lang="en-GB" smtClean="0"/>
              <a:t>30/12/2016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C7138-DC35-48A7-86AD-CAF6B3899B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1853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50E5C-953C-4967-B24E-8E195C75D7F9}" type="datetimeFigureOut">
              <a:rPr lang="en-GB" smtClean="0"/>
              <a:t>30/12/2016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C7138-DC35-48A7-86AD-CAF6B3899B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1740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50E5C-953C-4967-B24E-8E195C75D7F9}" type="datetimeFigureOut">
              <a:rPr lang="en-GB" smtClean="0"/>
              <a:t>30/12/2016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C7138-DC35-48A7-86AD-CAF6B3899B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5112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50E5C-953C-4967-B24E-8E195C75D7F9}" type="datetimeFigureOut">
              <a:rPr lang="en-GB" smtClean="0"/>
              <a:t>30/12/2016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C7138-DC35-48A7-86AD-CAF6B3899B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918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50E5C-953C-4967-B24E-8E195C75D7F9}" type="datetimeFigureOut">
              <a:rPr lang="en-GB" smtClean="0"/>
              <a:t>30/12/2016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C7138-DC35-48A7-86AD-CAF6B3899B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8533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50E5C-953C-4967-B24E-8E195C75D7F9}" type="datetimeFigureOut">
              <a:rPr lang="en-GB" smtClean="0"/>
              <a:t>30/12/2016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C7138-DC35-48A7-86AD-CAF6B3899B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5796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50E5C-953C-4967-B24E-8E195C75D7F9}" type="datetimeFigureOut">
              <a:rPr lang="en-GB" smtClean="0"/>
              <a:t>30/12/2016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C7138-DC35-48A7-86AD-CAF6B3899B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4786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50E5C-953C-4967-B24E-8E195C75D7F9}" type="datetimeFigureOut">
              <a:rPr lang="en-GB" smtClean="0"/>
              <a:t>30/12/2016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C7138-DC35-48A7-86AD-CAF6B3899B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1856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50E5C-953C-4967-B24E-8E195C75D7F9}" type="datetimeFigureOut">
              <a:rPr lang="en-GB" smtClean="0"/>
              <a:t>30/12/2016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C7138-DC35-48A7-86AD-CAF6B3899B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5320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50E5C-953C-4967-B24E-8E195C75D7F9}" type="datetimeFigureOut">
              <a:rPr lang="en-GB" smtClean="0"/>
              <a:t>30/12/2016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C7138-DC35-48A7-86AD-CAF6B3899B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6140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5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50E5C-953C-4967-B24E-8E195C75D7F9}" type="datetimeFigureOut">
              <a:rPr lang="en-GB" smtClean="0"/>
              <a:t>30/12/2016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C7138-DC35-48A7-86AD-CAF6B3899B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6135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8496944" cy="3960440"/>
          </a:xfrm>
        </p:spPr>
        <p:txBody>
          <a:bodyPr>
            <a:noAutofit/>
          </a:bodyPr>
          <a:lstStyle/>
          <a:p>
            <a:r>
              <a:rPr lang="en-GB" sz="4800" b="1" u="sng" dirty="0" smtClean="0">
                <a:latin typeface="SassoonCRInfant"/>
              </a:rPr>
              <a:t>KS2 </a:t>
            </a:r>
            <a:br>
              <a:rPr lang="en-GB" sz="4800" b="1" u="sng" dirty="0" smtClean="0">
                <a:latin typeface="SassoonCRInfant"/>
              </a:rPr>
            </a:br>
            <a:r>
              <a:rPr lang="en-GB" sz="4800" b="1" dirty="0" smtClean="0">
                <a:latin typeface="SassoonCRInfant"/>
              </a:rPr>
              <a:t/>
            </a:r>
            <a:br>
              <a:rPr lang="en-GB" sz="4800" b="1" dirty="0" smtClean="0">
                <a:latin typeface="SassoonCRInfant"/>
              </a:rPr>
            </a:br>
            <a:r>
              <a:rPr lang="en-GB" sz="4800" dirty="0" smtClean="0">
                <a:latin typeface="SassoonCRInfant"/>
              </a:rPr>
              <a:t>Class 3 and Class 4</a:t>
            </a:r>
            <a:br>
              <a:rPr lang="en-GB" sz="4800" dirty="0" smtClean="0">
                <a:latin typeface="SassoonCRInfant"/>
              </a:rPr>
            </a:br>
            <a:r>
              <a:rPr lang="en-GB" sz="4800" dirty="0" smtClean="0">
                <a:latin typeface="SassoonCRInfant"/>
              </a:rPr>
              <a:t/>
            </a:r>
            <a:br>
              <a:rPr lang="en-GB" sz="4800" dirty="0" smtClean="0">
                <a:latin typeface="SassoonCRInfant"/>
              </a:rPr>
            </a:br>
            <a:r>
              <a:rPr lang="en-GB" sz="4800" dirty="0" smtClean="0">
                <a:latin typeface="SassoonCRInfant"/>
              </a:rPr>
              <a:t>PE Questionnaire Feedback</a:t>
            </a:r>
            <a:br>
              <a:rPr lang="en-GB" sz="4800" dirty="0" smtClean="0">
                <a:latin typeface="SassoonCRInfant"/>
              </a:rPr>
            </a:br>
            <a:r>
              <a:rPr lang="en-GB" sz="4800" dirty="0" smtClean="0">
                <a:latin typeface="SassoonCRInfant"/>
              </a:rPr>
              <a:t>Results</a:t>
            </a:r>
            <a:r>
              <a:rPr lang="en-GB" sz="4800" b="1" dirty="0" smtClean="0">
                <a:latin typeface="SassoonCRInfant"/>
              </a:rPr>
              <a:t/>
            </a:r>
            <a:br>
              <a:rPr lang="en-GB" sz="4800" b="1" dirty="0" smtClean="0">
                <a:latin typeface="SassoonCRInfant"/>
              </a:rPr>
            </a:br>
            <a:endParaRPr lang="en-GB" sz="4800" b="1" dirty="0">
              <a:latin typeface="SassoonCRInfan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4509120"/>
            <a:ext cx="7416824" cy="2016224"/>
          </a:xfrm>
        </p:spPr>
        <p:txBody>
          <a:bodyPr>
            <a:normAutofit/>
          </a:bodyPr>
          <a:lstStyle/>
          <a:p>
            <a:r>
              <a:rPr lang="en-GB" sz="4400" b="1" dirty="0" smtClean="0">
                <a:solidFill>
                  <a:schemeClr val="tx1"/>
                </a:solidFill>
                <a:latin typeface="SassoonCRInfant"/>
              </a:rPr>
              <a:t>December 2016</a:t>
            </a:r>
          </a:p>
          <a:p>
            <a:r>
              <a:rPr lang="en-GB" b="1" u="sng" dirty="0" smtClean="0">
                <a:solidFill>
                  <a:schemeClr val="tx2"/>
                </a:solidFill>
                <a:latin typeface="SassoonCRInfant"/>
              </a:rPr>
              <a:t>All </a:t>
            </a:r>
            <a:r>
              <a:rPr lang="en-GB" dirty="0" smtClean="0">
                <a:solidFill>
                  <a:schemeClr val="tx2"/>
                </a:solidFill>
                <a:latin typeface="SassoonCRInfant"/>
              </a:rPr>
              <a:t>children in Class 3 and 4 gave pupil feedback</a:t>
            </a:r>
            <a:endParaRPr lang="en-GB" dirty="0">
              <a:solidFill>
                <a:schemeClr val="tx2"/>
              </a:solidFill>
              <a:latin typeface="SassoonCRInfant"/>
            </a:endParaRPr>
          </a:p>
        </p:txBody>
      </p:sp>
    </p:spTree>
    <p:extLst>
      <p:ext uri="{BB962C8B-B14F-4D97-AF65-F5344CB8AC3E}">
        <p14:creationId xmlns:p14="http://schemas.microsoft.com/office/powerpoint/2010/main" val="419817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Q7) Do you feel PE Lessons and Sports Clubs teach you the importance of fair play and how to work well in a team?</a:t>
            </a:r>
            <a:endParaRPr lang="en-GB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0316219"/>
              </p:ext>
            </p:extLst>
          </p:nvPr>
        </p:nvGraphicFramePr>
        <p:xfrm>
          <a:off x="457200" y="2636838"/>
          <a:ext cx="3682752" cy="34564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661654608"/>
              </p:ext>
            </p:extLst>
          </p:nvPr>
        </p:nvGraphicFramePr>
        <p:xfrm>
          <a:off x="4355976" y="2924944"/>
          <a:ext cx="4416152" cy="2824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4999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Q8) Do you feel there is a good choice of sports in PE lessons and sports clubs?</a:t>
            </a:r>
            <a:endParaRPr lang="en-GB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0754218"/>
              </p:ext>
            </p:extLst>
          </p:nvPr>
        </p:nvGraphicFramePr>
        <p:xfrm>
          <a:off x="179512" y="2060848"/>
          <a:ext cx="4320480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411254201"/>
              </p:ext>
            </p:extLst>
          </p:nvPr>
        </p:nvGraphicFramePr>
        <p:xfrm>
          <a:off x="4644008" y="2060848"/>
          <a:ext cx="4104456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1883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Q9 a)</a:t>
            </a:r>
            <a:r>
              <a:rPr lang="en-GB" dirty="0" smtClean="0"/>
              <a:t> </a:t>
            </a:r>
            <a:r>
              <a:rPr lang="en-GB" b="1" dirty="0" smtClean="0"/>
              <a:t>Are there any other sports you would like the chance to play in PE or after-school clubs?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5058686"/>
              </p:ext>
            </p:extLst>
          </p:nvPr>
        </p:nvGraphicFramePr>
        <p:xfrm>
          <a:off x="251520" y="2276872"/>
          <a:ext cx="4402832" cy="39601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841870889"/>
              </p:ext>
            </p:extLst>
          </p:nvPr>
        </p:nvGraphicFramePr>
        <p:xfrm>
          <a:off x="4644008" y="2276872"/>
          <a:ext cx="4211960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8355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en-GB" b="1" dirty="0" smtClean="0"/>
              <a:t>Q9 b) If yes, what sports?</a:t>
            </a:r>
            <a:endParaRPr lang="en-GB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9926670"/>
              </p:ext>
            </p:extLst>
          </p:nvPr>
        </p:nvGraphicFramePr>
        <p:xfrm>
          <a:off x="251520" y="2060574"/>
          <a:ext cx="8712968" cy="44647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9777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Q10) Do you play sport related games at break and lunch times?</a:t>
            </a:r>
            <a:endParaRPr lang="en-GB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5777891"/>
              </p:ext>
            </p:extLst>
          </p:nvPr>
        </p:nvGraphicFramePr>
        <p:xfrm>
          <a:off x="323528" y="1268761"/>
          <a:ext cx="4042792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622985480"/>
              </p:ext>
            </p:extLst>
          </p:nvPr>
        </p:nvGraphicFramePr>
        <p:xfrm>
          <a:off x="4860032" y="1268760"/>
          <a:ext cx="4032448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95536" y="4437112"/>
            <a:ext cx="83529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Q10 b) If no, why not? Is there anything we can do to help you become more active at playtimes?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More PE equipment outside – balls, hoops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Basketball nets and Football posts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Dance club/music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Organised mixed team games</a:t>
            </a:r>
          </a:p>
        </p:txBody>
      </p:sp>
    </p:spTree>
    <p:extLst>
      <p:ext uri="{BB962C8B-B14F-4D97-AF65-F5344CB8AC3E}">
        <p14:creationId xmlns:p14="http://schemas.microsoft.com/office/powerpoint/2010/main" val="231138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Q1 a) Have you attended a school club in the last year?</a:t>
            </a:r>
            <a:endParaRPr lang="en-GB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4371632"/>
              </p:ext>
            </p:extLst>
          </p:nvPr>
        </p:nvGraphicFramePr>
        <p:xfrm>
          <a:off x="251520" y="1772816"/>
          <a:ext cx="4464496" cy="4565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657667456"/>
              </p:ext>
            </p:extLst>
          </p:nvPr>
        </p:nvGraphicFramePr>
        <p:xfrm>
          <a:off x="4932040" y="1916832"/>
          <a:ext cx="4104456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90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000" b="1" dirty="0" smtClean="0"/>
              <a:t>Q1 b) If yes, what club did you attend? </a:t>
            </a:r>
            <a:endParaRPr lang="en-GB" sz="4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1176581"/>
              </p:ext>
            </p:extLst>
          </p:nvPr>
        </p:nvGraphicFramePr>
        <p:xfrm>
          <a:off x="323528" y="1196752"/>
          <a:ext cx="8712968" cy="5517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7879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Q2) Are there any sports you would like to happen at lunchtime or after school? </a:t>
            </a:r>
            <a:endParaRPr lang="en-GB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3332799"/>
              </p:ext>
            </p:extLst>
          </p:nvPr>
        </p:nvGraphicFramePr>
        <p:xfrm>
          <a:off x="179512" y="1916832"/>
          <a:ext cx="8784976" cy="47525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0560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Q3 a) Do you attend any out of school clubs on the weekends or the weekend?</a:t>
            </a:r>
            <a:endParaRPr lang="en-GB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477882"/>
              </p:ext>
            </p:extLst>
          </p:nvPr>
        </p:nvGraphicFramePr>
        <p:xfrm>
          <a:off x="179512" y="2132856"/>
          <a:ext cx="4402832" cy="38884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69588769"/>
              </p:ext>
            </p:extLst>
          </p:nvPr>
        </p:nvGraphicFramePr>
        <p:xfrm>
          <a:off x="4716016" y="2060848"/>
          <a:ext cx="4200128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4696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Q3 b) If yes, what Sport clubs do you do outside of school?</a:t>
            </a:r>
            <a:endParaRPr lang="en-GB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538036"/>
              </p:ext>
            </p:extLst>
          </p:nvPr>
        </p:nvGraphicFramePr>
        <p:xfrm>
          <a:off x="179512" y="1268760"/>
          <a:ext cx="8784976" cy="53900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0906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Q4) Do you enjoy P.E lessons?</a:t>
            </a:r>
            <a:endParaRPr lang="en-GB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7389652"/>
              </p:ext>
            </p:extLst>
          </p:nvPr>
        </p:nvGraphicFramePr>
        <p:xfrm>
          <a:off x="457200" y="2060848"/>
          <a:ext cx="3538736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728334947"/>
              </p:ext>
            </p:extLst>
          </p:nvPr>
        </p:nvGraphicFramePr>
        <p:xfrm>
          <a:off x="4932040" y="2204864"/>
          <a:ext cx="3696072" cy="3256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58242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Q5) Do you feel PE and Clubs will help you lead a more healthy lifestyle?</a:t>
            </a:r>
            <a:endParaRPr lang="en-GB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0040430"/>
              </p:ext>
            </p:extLst>
          </p:nvPr>
        </p:nvGraphicFramePr>
        <p:xfrm>
          <a:off x="323528" y="1916832"/>
          <a:ext cx="4176464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444777044"/>
              </p:ext>
            </p:extLst>
          </p:nvPr>
        </p:nvGraphicFramePr>
        <p:xfrm>
          <a:off x="4427984" y="2132856"/>
          <a:ext cx="4464496" cy="3688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9926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786210"/>
          </a:xfrm>
        </p:spPr>
        <p:txBody>
          <a:bodyPr>
            <a:noAutofit/>
          </a:bodyPr>
          <a:lstStyle/>
          <a:p>
            <a:r>
              <a:rPr lang="en-GB" b="1" dirty="0" smtClean="0"/>
              <a:t>Q6) Have you taken part in competitions? </a:t>
            </a:r>
            <a:endParaRPr lang="en-GB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4803808"/>
              </p:ext>
            </p:extLst>
          </p:nvPr>
        </p:nvGraphicFramePr>
        <p:xfrm>
          <a:off x="323528" y="1772816"/>
          <a:ext cx="3960440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83254616"/>
              </p:ext>
            </p:extLst>
          </p:nvPr>
        </p:nvGraphicFramePr>
        <p:xfrm>
          <a:off x="4716016" y="1772816"/>
          <a:ext cx="3960440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51520" y="5085184"/>
            <a:ext cx="77768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Reasons for not entering or taking part in competitions were: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Not enough time (6)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No chance (3)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Would like to but just haven’t got round to doing one yet (8)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Don’t like competitive sport (5)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1447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318</Words>
  <Application>Microsoft Office PowerPoint</Application>
  <PresentationFormat>On-screen Show (4:3)</PresentationFormat>
  <Paragraphs>44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KS2   Class 3 and Class 4  PE Questionnaire Feedback Results </vt:lpstr>
      <vt:lpstr>Q1 a) Have you attended a school club in the last year?</vt:lpstr>
      <vt:lpstr>Q1 b) If yes, what club did you attend? </vt:lpstr>
      <vt:lpstr>Q2) Are there any sports you would like to happen at lunchtime or after school? </vt:lpstr>
      <vt:lpstr>Q3 a) Do you attend any out of school clubs on the weekends or the weekend?</vt:lpstr>
      <vt:lpstr>Q3 b) If yes, what Sport clubs do you do outside of school?</vt:lpstr>
      <vt:lpstr>Q4) Do you enjoy P.E lessons?</vt:lpstr>
      <vt:lpstr>Q5) Do you feel PE and Clubs will help you lead a more healthy lifestyle?</vt:lpstr>
      <vt:lpstr>Q6) Have you taken part in competitions? </vt:lpstr>
      <vt:lpstr>Q7) Do you feel PE Lessons and Sports Clubs teach you the importance of fair play and how to work well in a team?</vt:lpstr>
      <vt:lpstr>Q8) Do you feel there is a good choice of sports in PE lessons and sports clubs?</vt:lpstr>
      <vt:lpstr>Q9 a) Are there any other sports you would like the chance to play in PE or after-school clubs?</vt:lpstr>
      <vt:lpstr>Q9 b) If yes, what sports?</vt:lpstr>
      <vt:lpstr>Q10) Do you play sport related games at break and lunch times?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KS2   Class 3 and Class 4  PE Questionnaire Feedback Results</dc:title>
  <dc:creator>laura bland</dc:creator>
  <cp:lastModifiedBy>laura bland</cp:lastModifiedBy>
  <cp:revision>9</cp:revision>
  <dcterms:created xsi:type="dcterms:W3CDTF">2016-12-30T16:07:21Z</dcterms:created>
  <dcterms:modified xsi:type="dcterms:W3CDTF">2016-12-30T17:31:09Z</dcterms:modified>
</cp:coreProperties>
</file>