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4"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225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D87B71-10D5-4512-BD50-EA5805D5CDA6}" type="datetimeFigureOut">
              <a:rPr lang="en-GB" smtClean="0"/>
              <a:t>10/11/2016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1521E-CD49-4028-BECF-283BCE112C3C}" type="slidenum">
              <a:rPr lang="en-GB" smtClean="0"/>
              <a:t>‹#›</a:t>
            </a:fld>
            <a:endParaRPr lang="en-GB"/>
          </a:p>
        </p:txBody>
      </p:sp>
    </p:spTree>
    <p:extLst>
      <p:ext uri="{BB962C8B-B14F-4D97-AF65-F5344CB8AC3E}">
        <p14:creationId xmlns:p14="http://schemas.microsoft.com/office/powerpoint/2010/main" val="239269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D87B71-10D5-4512-BD50-EA5805D5CDA6}" type="datetimeFigureOut">
              <a:rPr lang="en-GB" smtClean="0"/>
              <a:t>10/11/2016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1521E-CD49-4028-BECF-283BCE112C3C}" type="slidenum">
              <a:rPr lang="en-GB" smtClean="0"/>
              <a:t>‹#›</a:t>
            </a:fld>
            <a:endParaRPr lang="en-GB"/>
          </a:p>
        </p:txBody>
      </p:sp>
    </p:spTree>
    <p:extLst>
      <p:ext uri="{BB962C8B-B14F-4D97-AF65-F5344CB8AC3E}">
        <p14:creationId xmlns:p14="http://schemas.microsoft.com/office/powerpoint/2010/main" val="29351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D87B71-10D5-4512-BD50-EA5805D5CDA6}" type="datetimeFigureOut">
              <a:rPr lang="en-GB" smtClean="0"/>
              <a:t>10/11/2016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1521E-CD49-4028-BECF-283BCE112C3C}" type="slidenum">
              <a:rPr lang="en-GB" smtClean="0"/>
              <a:t>‹#›</a:t>
            </a:fld>
            <a:endParaRPr lang="en-GB"/>
          </a:p>
        </p:txBody>
      </p:sp>
    </p:spTree>
    <p:extLst>
      <p:ext uri="{BB962C8B-B14F-4D97-AF65-F5344CB8AC3E}">
        <p14:creationId xmlns:p14="http://schemas.microsoft.com/office/powerpoint/2010/main" val="2769932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D87B71-10D5-4512-BD50-EA5805D5CDA6}" type="datetimeFigureOut">
              <a:rPr lang="en-GB" smtClean="0"/>
              <a:t>10/11/2016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1521E-CD49-4028-BECF-283BCE112C3C}" type="slidenum">
              <a:rPr lang="en-GB" smtClean="0"/>
              <a:t>‹#›</a:t>
            </a:fld>
            <a:endParaRPr lang="en-GB"/>
          </a:p>
        </p:txBody>
      </p:sp>
    </p:spTree>
    <p:extLst>
      <p:ext uri="{BB962C8B-B14F-4D97-AF65-F5344CB8AC3E}">
        <p14:creationId xmlns:p14="http://schemas.microsoft.com/office/powerpoint/2010/main" val="297320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D87B71-10D5-4512-BD50-EA5805D5CDA6}" type="datetimeFigureOut">
              <a:rPr lang="en-GB" smtClean="0"/>
              <a:t>10/11/2016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1521E-CD49-4028-BECF-283BCE112C3C}" type="slidenum">
              <a:rPr lang="en-GB" smtClean="0"/>
              <a:t>‹#›</a:t>
            </a:fld>
            <a:endParaRPr lang="en-GB"/>
          </a:p>
        </p:txBody>
      </p:sp>
    </p:spTree>
    <p:extLst>
      <p:ext uri="{BB962C8B-B14F-4D97-AF65-F5344CB8AC3E}">
        <p14:creationId xmlns:p14="http://schemas.microsoft.com/office/powerpoint/2010/main" val="735687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D87B71-10D5-4512-BD50-EA5805D5CDA6}" type="datetimeFigureOut">
              <a:rPr lang="en-GB" smtClean="0"/>
              <a:t>10/11/2016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D1521E-CD49-4028-BECF-283BCE112C3C}" type="slidenum">
              <a:rPr lang="en-GB" smtClean="0"/>
              <a:t>‹#›</a:t>
            </a:fld>
            <a:endParaRPr lang="en-GB"/>
          </a:p>
        </p:txBody>
      </p:sp>
    </p:spTree>
    <p:extLst>
      <p:ext uri="{BB962C8B-B14F-4D97-AF65-F5344CB8AC3E}">
        <p14:creationId xmlns:p14="http://schemas.microsoft.com/office/powerpoint/2010/main" val="1566935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D87B71-10D5-4512-BD50-EA5805D5CDA6}" type="datetimeFigureOut">
              <a:rPr lang="en-GB" smtClean="0"/>
              <a:t>10/11/2016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D1521E-CD49-4028-BECF-283BCE112C3C}" type="slidenum">
              <a:rPr lang="en-GB" smtClean="0"/>
              <a:t>‹#›</a:t>
            </a:fld>
            <a:endParaRPr lang="en-GB"/>
          </a:p>
        </p:txBody>
      </p:sp>
    </p:spTree>
    <p:extLst>
      <p:ext uri="{BB962C8B-B14F-4D97-AF65-F5344CB8AC3E}">
        <p14:creationId xmlns:p14="http://schemas.microsoft.com/office/powerpoint/2010/main" val="2745850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D87B71-10D5-4512-BD50-EA5805D5CDA6}" type="datetimeFigureOut">
              <a:rPr lang="en-GB" smtClean="0"/>
              <a:t>10/11/2016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D1521E-CD49-4028-BECF-283BCE112C3C}" type="slidenum">
              <a:rPr lang="en-GB" smtClean="0"/>
              <a:t>‹#›</a:t>
            </a:fld>
            <a:endParaRPr lang="en-GB"/>
          </a:p>
        </p:txBody>
      </p:sp>
    </p:spTree>
    <p:extLst>
      <p:ext uri="{BB962C8B-B14F-4D97-AF65-F5344CB8AC3E}">
        <p14:creationId xmlns:p14="http://schemas.microsoft.com/office/powerpoint/2010/main" val="421237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D87B71-10D5-4512-BD50-EA5805D5CDA6}" type="datetimeFigureOut">
              <a:rPr lang="en-GB" smtClean="0"/>
              <a:t>10/11/2016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D1521E-CD49-4028-BECF-283BCE112C3C}" type="slidenum">
              <a:rPr lang="en-GB" smtClean="0"/>
              <a:t>‹#›</a:t>
            </a:fld>
            <a:endParaRPr lang="en-GB"/>
          </a:p>
        </p:txBody>
      </p:sp>
    </p:spTree>
    <p:extLst>
      <p:ext uri="{BB962C8B-B14F-4D97-AF65-F5344CB8AC3E}">
        <p14:creationId xmlns:p14="http://schemas.microsoft.com/office/powerpoint/2010/main" val="189329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D87B71-10D5-4512-BD50-EA5805D5CDA6}" type="datetimeFigureOut">
              <a:rPr lang="en-GB" smtClean="0"/>
              <a:t>10/11/2016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D1521E-CD49-4028-BECF-283BCE112C3C}" type="slidenum">
              <a:rPr lang="en-GB" smtClean="0"/>
              <a:t>‹#›</a:t>
            </a:fld>
            <a:endParaRPr lang="en-GB"/>
          </a:p>
        </p:txBody>
      </p:sp>
    </p:spTree>
    <p:extLst>
      <p:ext uri="{BB962C8B-B14F-4D97-AF65-F5344CB8AC3E}">
        <p14:creationId xmlns:p14="http://schemas.microsoft.com/office/powerpoint/2010/main" val="856697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D87B71-10D5-4512-BD50-EA5805D5CDA6}" type="datetimeFigureOut">
              <a:rPr lang="en-GB" smtClean="0"/>
              <a:t>10/11/2016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D1521E-CD49-4028-BECF-283BCE112C3C}" type="slidenum">
              <a:rPr lang="en-GB" smtClean="0"/>
              <a:t>‹#›</a:t>
            </a:fld>
            <a:endParaRPr lang="en-GB"/>
          </a:p>
        </p:txBody>
      </p:sp>
    </p:spTree>
    <p:extLst>
      <p:ext uri="{BB962C8B-B14F-4D97-AF65-F5344CB8AC3E}">
        <p14:creationId xmlns:p14="http://schemas.microsoft.com/office/powerpoint/2010/main" val="2980905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alpha val="41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87B71-10D5-4512-BD50-EA5805D5CDA6}" type="datetimeFigureOut">
              <a:rPr lang="en-GB" smtClean="0"/>
              <a:t>10/11/2016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1521E-CD49-4028-BECF-283BCE112C3C}" type="slidenum">
              <a:rPr lang="en-GB" smtClean="0"/>
              <a:t>‹#›</a:t>
            </a:fld>
            <a:endParaRPr lang="en-GB"/>
          </a:p>
        </p:txBody>
      </p:sp>
    </p:spTree>
    <p:extLst>
      <p:ext uri="{BB962C8B-B14F-4D97-AF65-F5344CB8AC3E}">
        <p14:creationId xmlns:p14="http://schemas.microsoft.com/office/powerpoint/2010/main" val="2357914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772400" cy="1470025"/>
          </a:xfrm>
        </p:spPr>
        <p:txBody>
          <a:bodyPr>
            <a:noAutofit/>
          </a:bodyPr>
          <a:lstStyle/>
          <a:p>
            <a:r>
              <a:rPr lang="en-GB" sz="8800" dirty="0" smtClean="0">
                <a:latin typeface="SassoonPrimaryInfant" pitchFamily="2" charset="0"/>
              </a:rPr>
              <a:t>A Great Start to School </a:t>
            </a:r>
            <a:endParaRPr lang="en-GB" sz="8800" dirty="0">
              <a:latin typeface="SassoonPrimaryInfant" pitchFamily="2" charset="0"/>
            </a:endParaRPr>
          </a:p>
        </p:txBody>
      </p:sp>
      <p:sp>
        <p:nvSpPr>
          <p:cNvPr id="3" name="Subtitle 2"/>
          <p:cNvSpPr>
            <a:spLocks noGrp="1"/>
          </p:cNvSpPr>
          <p:nvPr>
            <p:ph type="subTitle" idx="1"/>
          </p:nvPr>
        </p:nvSpPr>
        <p:spPr/>
        <p:txBody>
          <a:bodyPr/>
          <a:lstStyle/>
          <a:p>
            <a:endParaRPr lang="en-GB" dirty="0"/>
          </a:p>
        </p:txBody>
      </p:sp>
      <p:pic>
        <p:nvPicPr>
          <p:cNvPr id="2050" name="Picture 2" descr="http://www.adirondackhelpinghands.net/childrens_hands_800x53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527082"/>
            <a:ext cx="4269535" cy="2844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58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7200" dirty="0" smtClean="0">
                <a:solidFill>
                  <a:srgbClr val="FF0000"/>
                </a:solidFill>
                <a:latin typeface="SassoonPrimaryInfant" pitchFamily="2" charset="0"/>
              </a:rPr>
              <a:t>Healthy Eating</a:t>
            </a:r>
            <a:endParaRPr lang="en-GB" sz="7200" dirty="0">
              <a:solidFill>
                <a:srgbClr val="FF0000"/>
              </a:solidFill>
              <a:latin typeface="SassoonPrimaryInfant" pitchFamily="2" charset="0"/>
            </a:endParaRPr>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pPr marL="0" indent="0">
              <a:buNone/>
            </a:pPr>
            <a:r>
              <a:rPr lang="en-GB" dirty="0" smtClean="0">
                <a:latin typeface="SassoonCRInfant" panose="02010503020300020003" pitchFamily="2" charset="0"/>
              </a:rPr>
              <a:t>Please make sure that your child has a good breakfast before coming to school. This could be cereal, toast, a boiled egg, porridge.</a:t>
            </a:r>
          </a:p>
          <a:p>
            <a:pPr marL="0" indent="0">
              <a:buNone/>
            </a:pPr>
            <a:r>
              <a:rPr lang="en-GB" dirty="0" smtClean="0">
                <a:latin typeface="SassoonCRInfant" panose="02010503020300020003" pitchFamily="2" charset="0"/>
              </a:rPr>
              <a:t>School will provide a healthy snack at break time.</a:t>
            </a:r>
          </a:p>
          <a:p>
            <a:pPr marL="0" indent="0">
              <a:buNone/>
            </a:pPr>
            <a:r>
              <a:rPr lang="en-GB" dirty="0" smtClean="0">
                <a:latin typeface="SassoonCRInfant" panose="02010503020300020003" pitchFamily="2" charset="0"/>
              </a:rPr>
              <a:t>Hot lunches are free for all KS1 children.</a:t>
            </a:r>
          </a:p>
          <a:p>
            <a:pPr marL="0" indent="0">
              <a:buNone/>
            </a:pPr>
            <a:endParaRPr lang="en-GB" dirty="0" smtClean="0">
              <a:latin typeface="SassoonCRInfant" panose="02010503020300020003" pitchFamily="2" charset="0"/>
            </a:endParaRPr>
          </a:p>
          <a:p>
            <a:pPr marL="0" indent="0">
              <a:buNone/>
            </a:pPr>
            <a:r>
              <a:rPr lang="en-GB" dirty="0" smtClean="0">
                <a:latin typeface="SassoonCRInfant" panose="02010503020300020003" pitchFamily="2" charset="0"/>
              </a:rPr>
              <a:t>Smart recipes – </a:t>
            </a:r>
            <a:r>
              <a:rPr lang="en-GB" dirty="0">
                <a:latin typeface="SassoonCRInfant" panose="02010503020300020003" pitchFamily="2" charset="0"/>
              </a:rPr>
              <a:t>C</a:t>
            </a:r>
            <a:r>
              <a:rPr lang="en-GB" dirty="0" smtClean="0">
                <a:latin typeface="SassoonCRInfant" panose="02010503020300020003" pitchFamily="2" charset="0"/>
              </a:rPr>
              <a:t>hange 4 Life app</a:t>
            </a:r>
          </a:p>
          <a:p>
            <a:pPr marL="0" indent="0">
              <a:buNone/>
            </a:pPr>
            <a:r>
              <a:rPr lang="en-GB" dirty="0" smtClean="0">
                <a:latin typeface="SassoonCRInfant" panose="02010503020300020003" pitchFamily="2" charset="0"/>
              </a:rPr>
              <a:t>Recipe ideas for breakfast, dinner </a:t>
            </a:r>
          </a:p>
          <a:p>
            <a:pPr marL="0" indent="0">
              <a:buNone/>
            </a:pPr>
            <a:r>
              <a:rPr lang="en-GB" dirty="0" smtClean="0">
                <a:latin typeface="SassoonCRInfant" panose="02010503020300020003" pitchFamily="2" charset="0"/>
              </a:rPr>
              <a:t>and  lunch. Recipes are around £5.</a:t>
            </a:r>
          </a:p>
          <a:p>
            <a:pPr marL="0" indent="0">
              <a:buNone/>
            </a:pPr>
            <a:endParaRPr lang="en-GB" dirty="0" smtClean="0">
              <a:latin typeface="SassoonCRInfant" panose="02010503020300020003" pitchFamily="2" charset="0"/>
            </a:endParaRPr>
          </a:p>
          <a:p>
            <a:pPr marL="0" indent="0">
              <a:buNone/>
            </a:pPr>
            <a:r>
              <a:rPr lang="en-GB" dirty="0" smtClean="0">
                <a:latin typeface="SassoonCRInfant" panose="02010503020300020003" pitchFamily="2" charset="0"/>
              </a:rPr>
              <a:t>A balanced diet is really important. </a:t>
            </a:r>
          </a:p>
          <a:p>
            <a:pPr marL="0" indent="0" algn="ctr">
              <a:buNone/>
            </a:pPr>
            <a:endParaRPr lang="en-GB" dirty="0">
              <a:latin typeface="SassoonCRInfant" panose="02010503020300020003" pitchFamily="2" charset="0"/>
            </a:endParaRPr>
          </a:p>
          <a:p>
            <a:pPr marL="0" indent="0" algn="ctr">
              <a:buNone/>
            </a:pPr>
            <a:r>
              <a:rPr lang="en-GB" dirty="0" smtClean="0">
                <a:latin typeface="SassoonCRInfant" panose="02010503020300020003" pitchFamily="2" charset="0"/>
              </a:rPr>
              <a:t>  </a:t>
            </a:r>
            <a:endParaRPr lang="en-GB" dirty="0">
              <a:latin typeface="SassoonCRInfant" panose="02010503020300020003" pitchFamily="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3645024"/>
            <a:ext cx="1914696" cy="1454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0799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904" y="692696"/>
            <a:ext cx="8085584" cy="1287016"/>
          </a:xfrm>
        </p:spPr>
        <p:txBody>
          <a:bodyPr>
            <a:noAutofit/>
          </a:bodyPr>
          <a:lstStyle/>
          <a:p>
            <a:r>
              <a:rPr lang="en-GB" sz="7200" dirty="0" smtClean="0">
                <a:solidFill>
                  <a:srgbClr val="FF0000"/>
                </a:solidFill>
                <a:latin typeface="SassoonPrimaryInfant" pitchFamily="2" charset="0"/>
              </a:rPr>
              <a:t>Lunch </a:t>
            </a:r>
            <a:r>
              <a:rPr lang="en-GB" sz="7200" dirty="0">
                <a:solidFill>
                  <a:srgbClr val="FF0000"/>
                </a:solidFill>
                <a:latin typeface="SassoonPrimaryInfant" pitchFamily="2" charset="0"/>
              </a:rPr>
              <a:t>Boxes</a:t>
            </a:r>
            <a:br>
              <a:rPr lang="en-GB" sz="7200" dirty="0">
                <a:solidFill>
                  <a:srgbClr val="FF0000"/>
                </a:solidFill>
                <a:latin typeface="SassoonPrimaryInfant" pitchFamily="2" charset="0"/>
              </a:rPr>
            </a:br>
            <a:endParaRPr lang="en-GB" sz="7200" dirty="0">
              <a:solidFill>
                <a:srgbClr val="FF0000"/>
              </a:solidFill>
              <a:latin typeface="SassoonPrimaryInfant" pitchFamily="2" charset="0"/>
            </a:endParaRPr>
          </a:p>
        </p:txBody>
      </p:sp>
      <p:sp>
        <p:nvSpPr>
          <p:cNvPr id="3" name="Content Placeholder 2"/>
          <p:cNvSpPr>
            <a:spLocks noGrp="1"/>
          </p:cNvSpPr>
          <p:nvPr>
            <p:ph idx="1"/>
          </p:nvPr>
        </p:nvSpPr>
        <p:spPr>
          <a:xfrm>
            <a:off x="899592" y="1412776"/>
            <a:ext cx="7488832" cy="4968552"/>
          </a:xfrm>
        </p:spPr>
        <p:txBody>
          <a:bodyPr>
            <a:normAutofit fontScale="77500" lnSpcReduction="20000"/>
          </a:bodyPr>
          <a:lstStyle/>
          <a:p>
            <a:r>
              <a:rPr lang="en-GB" dirty="0" smtClean="0"/>
              <a:t>A sandwich (tuna, cheese, ham, cucumber, marmite)</a:t>
            </a:r>
          </a:p>
          <a:p>
            <a:r>
              <a:rPr lang="en-GB" dirty="0" smtClean="0"/>
              <a:t>Pasta salad</a:t>
            </a:r>
          </a:p>
          <a:p>
            <a:r>
              <a:rPr lang="en-GB" dirty="0" smtClean="0"/>
              <a:t>Cheese and crackers</a:t>
            </a:r>
          </a:p>
          <a:p>
            <a:r>
              <a:rPr lang="en-GB" dirty="0" smtClean="0"/>
              <a:t>Yogurt</a:t>
            </a:r>
          </a:p>
          <a:p>
            <a:r>
              <a:rPr lang="en-GB" dirty="0" smtClean="0"/>
              <a:t>Raisins</a:t>
            </a:r>
          </a:p>
          <a:p>
            <a:r>
              <a:rPr lang="en-GB" dirty="0" smtClean="0"/>
              <a:t>Cheese</a:t>
            </a:r>
          </a:p>
          <a:p>
            <a:r>
              <a:rPr lang="en-GB" dirty="0" smtClean="0"/>
              <a:t>Grapes, fruit</a:t>
            </a:r>
          </a:p>
          <a:p>
            <a:r>
              <a:rPr lang="en-GB" dirty="0" smtClean="0"/>
              <a:t>Banana bread</a:t>
            </a:r>
          </a:p>
          <a:p>
            <a:r>
              <a:rPr lang="en-GB" dirty="0" smtClean="0"/>
              <a:t>Flapjack</a:t>
            </a:r>
          </a:p>
          <a:p>
            <a:r>
              <a:rPr lang="en-GB" dirty="0" smtClean="0"/>
              <a:t>Twiglets/Pretzels</a:t>
            </a:r>
          </a:p>
          <a:p>
            <a:r>
              <a:rPr lang="en-GB" dirty="0" err="1" smtClean="0"/>
              <a:t>Houmus</a:t>
            </a:r>
            <a:r>
              <a:rPr lang="en-GB" dirty="0" smtClean="0"/>
              <a:t> with carrot/pepper sticks</a:t>
            </a:r>
          </a:p>
          <a:p>
            <a:r>
              <a:rPr lang="en-GB" dirty="0" smtClean="0"/>
              <a:t>Fruit bar</a:t>
            </a:r>
            <a:endParaRPr lang="en-GB" dirty="0"/>
          </a:p>
          <a:p>
            <a:pPr marL="0" indent="0">
              <a:buNone/>
            </a:pPr>
            <a:endParaRPr lang="en-GB" dirty="0"/>
          </a:p>
        </p:txBody>
      </p:sp>
      <p:sp>
        <p:nvSpPr>
          <p:cNvPr id="4" name="Content Placeholder 2"/>
          <p:cNvSpPr txBox="1">
            <a:spLocks/>
          </p:cNvSpPr>
          <p:nvPr/>
        </p:nvSpPr>
        <p:spPr>
          <a:xfrm>
            <a:off x="4577863" y="1628799"/>
            <a:ext cx="3970784"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2623071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12776"/>
            <a:ext cx="8784976" cy="5445224"/>
          </a:xfrm>
        </p:spPr>
        <p:txBody>
          <a:bodyPr>
            <a:normAutofit fontScale="55000" lnSpcReduction="20000"/>
          </a:bodyPr>
          <a:lstStyle/>
          <a:p>
            <a:pPr marL="0" indent="0">
              <a:buNone/>
            </a:pPr>
            <a:r>
              <a:rPr lang="en-GB" sz="3800" b="1" dirty="0" smtClean="0">
                <a:latin typeface="SassoonCRInfant" panose="02010503020300020003" pitchFamily="2" charset="0"/>
              </a:rPr>
              <a:t>Making </a:t>
            </a:r>
            <a:r>
              <a:rPr lang="en-GB" sz="3800" b="1" dirty="0">
                <a:latin typeface="SassoonCRInfant" panose="02010503020300020003" pitchFamily="2" charset="0"/>
              </a:rPr>
              <a:t>sure they brush properly</a:t>
            </a:r>
          </a:p>
          <a:p>
            <a:r>
              <a:rPr lang="en-GB" sz="3800" dirty="0">
                <a:latin typeface="SassoonCRInfant" panose="02010503020300020003" pitchFamily="2" charset="0"/>
              </a:rPr>
              <a:t>Guide your child's hand so they can feel the correct movement.</a:t>
            </a:r>
          </a:p>
          <a:p>
            <a:r>
              <a:rPr lang="en-GB" sz="3800" dirty="0">
                <a:latin typeface="SassoonCRInfant" panose="02010503020300020003" pitchFamily="2" charset="0"/>
              </a:rPr>
              <a:t>Use a mirror to help your child see exactly where the brush is cleaning their teeth.</a:t>
            </a:r>
          </a:p>
          <a:p>
            <a:r>
              <a:rPr lang="en-GB" sz="3800" dirty="0">
                <a:latin typeface="SassoonCRInfant" panose="02010503020300020003" pitchFamily="2" charset="0"/>
              </a:rPr>
              <a:t>Make tooth brushing as fun as possible, using an egg timer to time it for at least two minutes.</a:t>
            </a:r>
          </a:p>
          <a:p>
            <a:r>
              <a:rPr lang="en-GB" sz="3800" dirty="0">
                <a:latin typeface="SassoonCRInfant" panose="02010503020300020003" pitchFamily="2" charset="0"/>
              </a:rPr>
              <a:t>Don't let children run around with a toothbrush in their mouth as they may have an accident and hurt themselves</a:t>
            </a:r>
            <a:r>
              <a:rPr lang="en-GB" sz="3800" dirty="0" smtClean="0">
                <a:latin typeface="SassoonCRInfant" panose="02010503020300020003" pitchFamily="2" charset="0"/>
              </a:rPr>
              <a:t>.</a:t>
            </a:r>
          </a:p>
          <a:p>
            <a:pPr marL="0" indent="0">
              <a:buNone/>
            </a:pPr>
            <a:endParaRPr lang="en-GB" sz="3800" dirty="0">
              <a:latin typeface="SassoonCRInfant" panose="02010503020300020003" pitchFamily="2" charset="0"/>
            </a:endParaRPr>
          </a:p>
          <a:p>
            <a:pPr marL="0" indent="0">
              <a:buNone/>
            </a:pPr>
            <a:r>
              <a:rPr lang="en-GB" sz="3800" b="1" dirty="0">
                <a:latin typeface="SassoonCRInfant" panose="02010503020300020003" pitchFamily="2" charset="0"/>
              </a:rPr>
              <a:t>Taking your child to the dentist</a:t>
            </a:r>
          </a:p>
          <a:p>
            <a:r>
              <a:rPr lang="en-GB" sz="3800" dirty="0">
                <a:latin typeface="SassoonCRInfant" panose="02010503020300020003" pitchFamily="2" charset="0"/>
              </a:rPr>
              <a:t>Take your child to the dentist when the first milk teeth appear. This is so they become familiar with the environment and get to know the dentist. The dentist can help to prevent decay and identify any health problems at an early stage. Just opening up the child's mouth for the dentist to take a look is useful practice for when they could benefit from future preventive care. </a:t>
            </a:r>
          </a:p>
          <a:p>
            <a:r>
              <a:rPr lang="en-GB" sz="3800" dirty="0">
                <a:latin typeface="SassoonCRInfant" panose="02010503020300020003" pitchFamily="2" charset="0"/>
              </a:rPr>
              <a:t>When you visit the dentist, be positive about it and make the trip fun. This will stop your child worrying about future visits. NHS dental care for children is free</a:t>
            </a:r>
            <a:r>
              <a:rPr lang="en-GB" sz="3800" dirty="0" smtClean="0">
                <a:latin typeface="SassoonCRInfant" panose="02010503020300020003" pitchFamily="2" charset="0"/>
              </a:rPr>
              <a:t>.</a:t>
            </a:r>
            <a:endParaRPr lang="en-GB" sz="3800" dirty="0">
              <a:latin typeface="SassoonCRInfant" panose="02010503020300020003" pitchFamily="2" charset="0"/>
            </a:endParaRPr>
          </a:p>
        </p:txBody>
      </p:sp>
      <p:sp>
        <p:nvSpPr>
          <p:cNvPr id="4" name="Title 1"/>
          <p:cNvSpPr>
            <a:spLocks noGrp="1"/>
          </p:cNvSpPr>
          <p:nvPr>
            <p:ph type="title"/>
          </p:nvPr>
        </p:nvSpPr>
        <p:spPr/>
        <p:txBody>
          <a:bodyPr>
            <a:noAutofit/>
          </a:bodyPr>
          <a:lstStyle/>
          <a:p>
            <a:r>
              <a:rPr lang="en-GB" sz="7200" dirty="0" smtClean="0">
                <a:solidFill>
                  <a:srgbClr val="FF0000"/>
                </a:solidFill>
                <a:latin typeface="SassoonPrimaryInfant" pitchFamily="2" charset="0"/>
              </a:rPr>
              <a:t>Oral Health</a:t>
            </a:r>
            <a:endParaRPr lang="en-GB" sz="7200" dirty="0">
              <a:solidFill>
                <a:srgbClr val="FF0000"/>
              </a:solidFill>
              <a:latin typeface="SassoonPrimaryInfant" pitchFamily="2" charset="0"/>
            </a:endParaRPr>
          </a:p>
        </p:txBody>
      </p:sp>
      <p:pic>
        <p:nvPicPr>
          <p:cNvPr id="1026" name="Picture 2" descr="http://www.nhs.uk/Livewell/dentalhealth/PublishingImages/kids-teeth_183x90_BHG7J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39"/>
            <a:ext cx="2266552" cy="1114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165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7200" dirty="0" smtClean="0">
                <a:solidFill>
                  <a:srgbClr val="FF0000"/>
                </a:solidFill>
                <a:latin typeface="SassoonPrimaryInfant" pitchFamily="2" charset="0"/>
              </a:rPr>
              <a:t>Toileting/Bed Wetting </a:t>
            </a:r>
            <a:endParaRPr lang="en-GB" sz="7200" dirty="0">
              <a:solidFill>
                <a:srgbClr val="FF0000"/>
              </a:solidFill>
              <a:latin typeface="SassoonPrimaryInfant" pitchFamily="2" charset="0"/>
            </a:endParaRPr>
          </a:p>
        </p:txBody>
      </p:sp>
      <p:sp>
        <p:nvSpPr>
          <p:cNvPr id="3" name="Content Placeholder 2"/>
          <p:cNvSpPr>
            <a:spLocks noGrp="1"/>
          </p:cNvSpPr>
          <p:nvPr>
            <p:ph idx="1"/>
          </p:nvPr>
        </p:nvSpPr>
        <p:spPr/>
        <p:txBody>
          <a:bodyPr>
            <a:normAutofit/>
          </a:bodyPr>
          <a:lstStyle/>
          <a:p>
            <a:pPr marL="0" indent="0">
              <a:buNone/>
            </a:pPr>
            <a:r>
              <a:rPr lang="en-GB" sz="1800" dirty="0" smtClean="0"/>
              <a:t>One of the most important things to be aware of is to make sure your child drinks plenty of water throughout the day. This helps get the bladder functioning properly and for it to be able to hold urine over night.</a:t>
            </a:r>
          </a:p>
          <a:p>
            <a:pPr marL="0" indent="0">
              <a:buNone/>
            </a:pPr>
            <a:r>
              <a:rPr lang="en-GB" sz="1800" dirty="0" smtClean="0"/>
              <a:t>If your child regularly wets the bed, do not punish them for this-they haven’t done it on purpose. It is unpleasant for them as well as being inconvenient for you.</a:t>
            </a:r>
          </a:p>
          <a:p>
            <a:pPr marL="0" indent="0">
              <a:buNone/>
            </a:pPr>
            <a:r>
              <a:rPr lang="en-GB" sz="1800" dirty="0" smtClean="0"/>
              <a:t>Introduce a sticker chart to reward your child after a dry night.</a:t>
            </a:r>
          </a:p>
          <a:p>
            <a:pPr marL="0" indent="0">
              <a:buNone/>
            </a:pPr>
            <a:r>
              <a:rPr lang="en-GB" sz="1800" dirty="0" smtClean="0"/>
              <a:t>Lift your child during the night-take them to the toilet to empty their bladder.</a:t>
            </a:r>
          </a:p>
          <a:p>
            <a:pPr marL="0" indent="0">
              <a:buNone/>
            </a:pPr>
            <a:r>
              <a:rPr lang="en-GB" sz="1800" dirty="0" smtClean="0"/>
              <a:t>ERIC website has further advice.</a:t>
            </a:r>
            <a:endParaRPr lang="en-GB" sz="1800" dirty="0"/>
          </a:p>
        </p:txBody>
      </p:sp>
      <p:pic>
        <p:nvPicPr>
          <p:cNvPr id="2052" name="Picture 4" descr="http://powerwithin.ie/wp-content/uploads/2013/04/bedwetting-image-for-website-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149080"/>
            <a:ext cx="2741290" cy="2182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804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7200" dirty="0" smtClean="0">
                <a:solidFill>
                  <a:srgbClr val="FF0000"/>
                </a:solidFill>
                <a:latin typeface="SassoonPrimaryInfant" pitchFamily="2" charset="0"/>
              </a:rPr>
              <a:t>Bedtime Routines </a:t>
            </a:r>
            <a:endParaRPr lang="en-GB" sz="7200" dirty="0">
              <a:solidFill>
                <a:srgbClr val="FF0000"/>
              </a:solidFill>
              <a:latin typeface="SassoonPrimaryInfant" pitchFamily="2" charset="0"/>
            </a:endParaRPr>
          </a:p>
        </p:txBody>
      </p:sp>
      <p:sp>
        <p:nvSpPr>
          <p:cNvPr id="3" name="Content Placeholder 2"/>
          <p:cNvSpPr>
            <a:spLocks noGrp="1"/>
          </p:cNvSpPr>
          <p:nvPr>
            <p:ph idx="1"/>
          </p:nvPr>
        </p:nvSpPr>
        <p:spPr/>
        <p:txBody>
          <a:bodyPr>
            <a:normAutofit/>
          </a:bodyPr>
          <a:lstStyle/>
          <a:p>
            <a:r>
              <a:rPr lang="en-GB" sz="1800" dirty="0" smtClean="0"/>
              <a:t>It is important to establish a good bedtime routine so that your child is alert during the school day.</a:t>
            </a:r>
          </a:p>
          <a:p>
            <a:r>
              <a:rPr lang="en-GB" sz="1800" dirty="0" smtClean="0"/>
              <a:t>Make sure you give your child a 10 minute warning before it will be time to get ready for bed.</a:t>
            </a:r>
          </a:p>
          <a:p>
            <a:r>
              <a:rPr lang="en-GB" sz="1800" dirty="0" smtClean="0"/>
              <a:t>A young child will need at least 10 hours of sleep each night. </a:t>
            </a:r>
          </a:p>
          <a:p>
            <a:r>
              <a:rPr lang="en-GB" sz="1800" dirty="0" smtClean="0"/>
              <a:t>You may want to incorporate a bath at the beginning of the routine to help your child recognise this time to start to relax.</a:t>
            </a:r>
          </a:p>
          <a:p>
            <a:r>
              <a:rPr lang="en-GB" sz="1800" dirty="0" smtClean="0"/>
              <a:t>A bedtime story not only allows you to cuddle up close to your child, but also helps to encourage an interest in books.</a:t>
            </a:r>
          </a:p>
          <a:p>
            <a:r>
              <a:rPr lang="en-GB" sz="1800" dirty="0" smtClean="0"/>
              <a:t>If your child has difficulty sleeping, put a few </a:t>
            </a:r>
          </a:p>
          <a:p>
            <a:pPr marL="0" indent="0">
              <a:buNone/>
            </a:pPr>
            <a:r>
              <a:rPr lang="en-GB" sz="1800" dirty="0" smtClean="0"/>
              <a:t>       drops of lavender oil on the pillow or play some </a:t>
            </a:r>
          </a:p>
          <a:p>
            <a:pPr marL="0" indent="0">
              <a:buNone/>
            </a:pPr>
            <a:r>
              <a:rPr lang="en-GB" sz="1800" dirty="0"/>
              <a:t> </a:t>
            </a:r>
            <a:r>
              <a:rPr lang="en-GB" sz="1800" dirty="0" smtClean="0"/>
              <a:t>      soothing music quietly in the background.</a:t>
            </a:r>
          </a:p>
          <a:p>
            <a:endParaRPr lang="en-GB" sz="1800" dirty="0"/>
          </a:p>
        </p:txBody>
      </p:sp>
      <p:pic>
        <p:nvPicPr>
          <p:cNvPr id="4" name="Picture 2" descr="http://d33y93cfm0wb4z.cloudfront.net/476x290/bedwettingbasics_476x29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4437112"/>
            <a:ext cx="3168352" cy="193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1478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373</Words>
  <Application>Microsoft Office PowerPoint</Application>
  <PresentationFormat>On-screen Show (4:3)</PresentationFormat>
  <Paragraphs>51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 Great Start to School </vt:lpstr>
      <vt:lpstr>Healthy Eating</vt:lpstr>
      <vt:lpstr>Lunch Boxes </vt:lpstr>
      <vt:lpstr>Oral Health</vt:lpstr>
      <vt:lpstr>Toileting/Bed Wetting </vt:lpstr>
      <vt:lpstr>Bedtime Routines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Great Start to School</dc:title>
  <dc:creator>staff</dc:creator>
  <cp:lastModifiedBy>laura bland</cp:lastModifiedBy>
  <cp:revision>23</cp:revision>
  <dcterms:created xsi:type="dcterms:W3CDTF">2014-08-20T10:09:51Z</dcterms:created>
  <dcterms:modified xsi:type="dcterms:W3CDTF">2016-11-10T19:50:08Z</dcterms:modified>
</cp:coreProperties>
</file>